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59" r:id="rId5"/>
    <p:sldId id="279" r:id="rId6"/>
    <p:sldId id="280" r:id="rId7"/>
    <p:sldId id="281" r:id="rId8"/>
    <p:sldId id="282" r:id="rId9"/>
    <p:sldId id="309" r:id="rId10"/>
    <p:sldId id="314" r:id="rId11"/>
    <p:sldId id="325" r:id="rId12"/>
    <p:sldId id="326" r:id="rId13"/>
    <p:sldId id="327" r:id="rId14"/>
    <p:sldId id="315" r:id="rId15"/>
    <p:sldId id="316" r:id="rId16"/>
    <p:sldId id="317" r:id="rId17"/>
    <p:sldId id="319" r:id="rId18"/>
    <p:sldId id="320" r:id="rId19"/>
    <p:sldId id="321" r:id="rId20"/>
    <p:sldId id="323" r:id="rId21"/>
    <p:sldId id="324" r:id="rId22"/>
    <p:sldId id="312" r:id="rId23"/>
    <p:sldId id="313" r:id="rId24"/>
    <p:sldId id="305" r:id="rId25"/>
    <p:sldId id="291" r:id="rId26"/>
    <p:sldId id="290" r:id="rId27"/>
    <p:sldId id="294" r:id="rId28"/>
    <p:sldId id="295" r:id="rId29"/>
    <p:sldId id="296" r:id="rId30"/>
    <p:sldId id="297" r:id="rId31"/>
    <p:sldId id="328" r:id="rId32"/>
    <p:sldId id="293" r:id="rId33"/>
    <p:sldId id="292" r:id="rId34"/>
    <p:sldId id="301" r:id="rId35"/>
    <p:sldId id="300" r:id="rId36"/>
    <p:sldId id="329"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71" d="100"/>
          <a:sy n="71" d="100"/>
        </p:scale>
        <p:origin x="5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B6C8C-6DF3-4550-A0DB-E87CAE477E3E}"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ru-RU"/>
        </a:p>
      </dgm:t>
    </dgm:pt>
    <dgm:pt modelId="{2C9543A6-DC4E-4B30-AFBA-CAF56308681F}">
      <dgm:prSet phldrT="[Текст]"/>
      <dgm:spPr/>
      <dgm:t>
        <a:bodyPr/>
        <a:lstStyle/>
        <a:p>
          <a:r>
            <a:rPr lang="ru-RU" sz="1800" b="1" dirty="0" smtClean="0"/>
            <a:t>основные</a:t>
          </a:r>
          <a:endParaRPr lang="ru-RU" dirty="0"/>
        </a:p>
      </dgm:t>
    </dgm:pt>
    <dgm:pt modelId="{F3B15BE5-7558-4BD3-8D01-1D46D276A88E}" type="parTrans" cxnId="{2650B8BF-063C-4BDE-92C0-8F6834612904}">
      <dgm:prSet/>
      <dgm:spPr/>
      <dgm:t>
        <a:bodyPr/>
        <a:lstStyle/>
        <a:p>
          <a:endParaRPr lang="ru-RU"/>
        </a:p>
      </dgm:t>
    </dgm:pt>
    <dgm:pt modelId="{390EBE58-1E18-47D2-92B4-CC0F8438726E}" type="sibTrans" cxnId="{2650B8BF-063C-4BDE-92C0-8F6834612904}">
      <dgm:prSet/>
      <dgm:spPr/>
      <dgm:t>
        <a:bodyPr/>
        <a:lstStyle/>
        <a:p>
          <a:endParaRPr lang="ru-RU"/>
        </a:p>
      </dgm:t>
    </dgm:pt>
    <dgm:pt modelId="{C18A8E84-061F-4A9B-B7DE-889BFA1B3A36}" type="asst">
      <dgm:prSet phldrT="[Текст]"/>
      <dgm:spPr/>
      <dgm:t>
        <a:bodyPr/>
        <a:lstStyle/>
        <a:p>
          <a:r>
            <a:rPr lang="ru-RU" sz="1800" b="1" dirty="0" smtClean="0"/>
            <a:t>Здания</a:t>
          </a:r>
          <a:endParaRPr lang="ru-RU" b="1" dirty="0"/>
        </a:p>
      </dgm:t>
    </dgm:pt>
    <dgm:pt modelId="{3A3CFFEF-3B13-4D0E-961D-EF3F0789BB0C}" type="parTrans" cxnId="{E8A4A6DB-83DB-4B51-9CB8-C97ABD502B4B}">
      <dgm:prSet/>
      <dgm:spPr/>
      <dgm:t>
        <a:bodyPr/>
        <a:lstStyle/>
        <a:p>
          <a:endParaRPr lang="ru-RU"/>
        </a:p>
      </dgm:t>
    </dgm:pt>
    <dgm:pt modelId="{7441D1FB-D39F-4D6A-A4F0-4F8DA9D8625F}" type="sibTrans" cxnId="{E8A4A6DB-83DB-4B51-9CB8-C97ABD502B4B}">
      <dgm:prSet/>
      <dgm:spPr/>
      <dgm:t>
        <a:bodyPr/>
        <a:lstStyle/>
        <a:p>
          <a:endParaRPr lang="ru-RU"/>
        </a:p>
      </dgm:t>
    </dgm:pt>
    <dgm:pt modelId="{B7ADB7F7-0BB8-4D39-A16E-C275BCF73D66}">
      <dgm:prSet phldrT="[Текст]"/>
      <dgm:spPr/>
      <dgm:t>
        <a:bodyPr/>
        <a:lstStyle/>
        <a:p>
          <a:r>
            <a:rPr lang="ru-RU" sz="1800" b="1" dirty="0" smtClean="0"/>
            <a:t>вспомогательные</a:t>
          </a:r>
          <a:endParaRPr lang="ru-RU" dirty="0"/>
        </a:p>
      </dgm:t>
    </dgm:pt>
    <dgm:pt modelId="{826BDE8B-6C62-414E-BE96-EF8D493A7393}" type="parTrans" cxnId="{C250F944-1B51-4532-9FE0-7AE5B7A4E302}">
      <dgm:prSet/>
      <dgm:spPr/>
      <dgm:t>
        <a:bodyPr/>
        <a:lstStyle/>
        <a:p>
          <a:endParaRPr lang="ru-RU"/>
        </a:p>
      </dgm:t>
    </dgm:pt>
    <dgm:pt modelId="{CBFF6FC2-2AAE-41DE-A7F1-3A41B919AA24}" type="sibTrans" cxnId="{C250F944-1B51-4532-9FE0-7AE5B7A4E302}">
      <dgm:prSet/>
      <dgm:spPr/>
      <dgm:t>
        <a:bodyPr/>
        <a:lstStyle/>
        <a:p>
          <a:endParaRPr lang="ru-RU"/>
        </a:p>
      </dgm:t>
    </dgm:pt>
    <dgm:pt modelId="{D4C08560-3228-4528-9585-E4B772257633}" type="pres">
      <dgm:prSet presAssocID="{A5BB6C8C-6DF3-4550-A0DB-E87CAE477E3E}" presName="hierChild1" presStyleCnt="0">
        <dgm:presLayoutVars>
          <dgm:orgChart val="1"/>
          <dgm:chPref val="1"/>
          <dgm:dir/>
          <dgm:animOne val="branch"/>
          <dgm:animLvl val="lvl"/>
          <dgm:resizeHandles/>
        </dgm:presLayoutVars>
      </dgm:prSet>
      <dgm:spPr/>
      <dgm:t>
        <a:bodyPr/>
        <a:lstStyle/>
        <a:p>
          <a:endParaRPr lang="ru-RU"/>
        </a:p>
      </dgm:t>
    </dgm:pt>
    <dgm:pt modelId="{423F585F-541A-4166-8569-F11A2B918697}" type="pres">
      <dgm:prSet presAssocID="{2C9543A6-DC4E-4B30-AFBA-CAF56308681F}" presName="hierRoot1" presStyleCnt="0">
        <dgm:presLayoutVars>
          <dgm:hierBranch val="init"/>
        </dgm:presLayoutVars>
      </dgm:prSet>
      <dgm:spPr/>
    </dgm:pt>
    <dgm:pt modelId="{C4BD1990-CD30-4E08-8EF8-742A16D06B2A}" type="pres">
      <dgm:prSet presAssocID="{2C9543A6-DC4E-4B30-AFBA-CAF56308681F}" presName="rootComposite1" presStyleCnt="0"/>
      <dgm:spPr/>
    </dgm:pt>
    <dgm:pt modelId="{604E3753-4619-4E4F-879D-54D3C5A85BF9}" type="pres">
      <dgm:prSet presAssocID="{2C9543A6-DC4E-4B30-AFBA-CAF56308681F}" presName="rootText1" presStyleLbl="node0" presStyleIdx="0" presStyleCnt="1">
        <dgm:presLayoutVars>
          <dgm:chPref val="3"/>
        </dgm:presLayoutVars>
      </dgm:prSet>
      <dgm:spPr/>
      <dgm:t>
        <a:bodyPr/>
        <a:lstStyle/>
        <a:p>
          <a:endParaRPr lang="ru-RU"/>
        </a:p>
      </dgm:t>
    </dgm:pt>
    <dgm:pt modelId="{EC1DC116-C3D6-45E8-8066-8881E31DF859}" type="pres">
      <dgm:prSet presAssocID="{2C9543A6-DC4E-4B30-AFBA-CAF56308681F}" presName="rootConnector1" presStyleLbl="node1" presStyleIdx="0" presStyleCnt="0"/>
      <dgm:spPr/>
      <dgm:t>
        <a:bodyPr/>
        <a:lstStyle/>
        <a:p>
          <a:endParaRPr lang="ru-RU"/>
        </a:p>
      </dgm:t>
    </dgm:pt>
    <dgm:pt modelId="{8EB6E3A0-8982-4C94-A37A-9E98659D5984}" type="pres">
      <dgm:prSet presAssocID="{2C9543A6-DC4E-4B30-AFBA-CAF56308681F}" presName="hierChild2" presStyleCnt="0"/>
      <dgm:spPr/>
    </dgm:pt>
    <dgm:pt modelId="{9F7468E7-DD83-4774-A45E-06129828E0F8}" type="pres">
      <dgm:prSet presAssocID="{826BDE8B-6C62-414E-BE96-EF8D493A7393}" presName="Name64" presStyleLbl="parChTrans1D2" presStyleIdx="0" presStyleCnt="2"/>
      <dgm:spPr/>
      <dgm:t>
        <a:bodyPr/>
        <a:lstStyle/>
        <a:p>
          <a:endParaRPr lang="ru-RU"/>
        </a:p>
      </dgm:t>
    </dgm:pt>
    <dgm:pt modelId="{0D1C5727-A2BC-4C31-93C7-2CD8BEB96603}" type="pres">
      <dgm:prSet presAssocID="{B7ADB7F7-0BB8-4D39-A16E-C275BCF73D66}" presName="hierRoot2" presStyleCnt="0">
        <dgm:presLayoutVars>
          <dgm:hierBranch val="init"/>
        </dgm:presLayoutVars>
      </dgm:prSet>
      <dgm:spPr/>
    </dgm:pt>
    <dgm:pt modelId="{6F0ED012-57D5-4E41-B5B4-2B7817EDEF54}" type="pres">
      <dgm:prSet presAssocID="{B7ADB7F7-0BB8-4D39-A16E-C275BCF73D66}" presName="rootComposite" presStyleCnt="0"/>
      <dgm:spPr/>
    </dgm:pt>
    <dgm:pt modelId="{092A25B9-EAF5-4202-831B-59AD3468B630}" type="pres">
      <dgm:prSet presAssocID="{B7ADB7F7-0BB8-4D39-A16E-C275BCF73D66}" presName="rootText" presStyleLbl="node2" presStyleIdx="0" presStyleCnt="1">
        <dgm:presLayoutVars>
          <dgm:chPref val="3"/>
        </dgm:presLayoutVars>
      </dgm:prSet>
      <dgm:spPr/>
      <dgm:t>
        <a:bodyPr/>
        <a:lstStyle/>
        <a:p>
          <a:endParaRPr lang="ru-RU"/>
        </a:p>
      </dgm:t>
    </dgm:pt>
    <dgm:pt modelId="{0440BF72-5755-4317-9934-955D4C0CD4E7}" type="pres">
      <dgm:prSet presAssocID="{B7ADB7F7-0BB8-4D39-A16E-C275BCF73D66}" presName="rootConnector" presStyleLbl="node2" presStyleIdx="0" presStyleCnt="1"/>
      <dgm:spPr/>
      <dgm:t>
        <a:bodyPr/>
        <a:lstStyle/>
        <a:p>
          <a:endParaRPr lang="ru-RU"/>
        </a:p>
      </dgm:t>
    </dgm:pt>
    <dgm:pt modelId="{AB1647C1-3494-4830-B906-2F187ABCDE77}" type="pres">
      <dgm:prSet presAssocID="{B7ADB7F7-0BB8-4D39-A16E-C275BCF73D66}" presName="hierChild4" presStyleCnt="0"/>
      <dgm:spPr/>
    </dgm:pt>
    <dgm:pt modelId="{FFED320A-F868-435E-9BC6-091C295D34E0}" type="pres">
      <dgm:prSet presAssocID="{B7ADB7F7-0BB8-4D39-A16E-C275BCF73D66}" presName="hierChild5" presStyleCnt="0"/>
      <dgm:spPr/>
    </dgm:pt>
    <dgm:pt modelId="{AE7066B2-566A-4455-8C9D-A1ED9B1C4A4F}" type="pres">
      <dgm:prSet presAssocID="{2C9543A6-DC4E-4B30-AFBA-CAF56308681F}" presName="hierChild3" presStyleCnt="0"/>
      <dgm:spPr/>
    </dgm:pt>
    <dgm:pt modelId="{15009F65-1ECF-4AC2-9E0A-EF5AB5D0E4D1}" type="pres">
      <dgm:prSet presAssocID="{3A3CFFEF-3B13-4D0E-961D-EF3F0789BB0C}" presName="Name115" presStyleLbl="parChTrans1D2" presStyleIdx="1" presStyleCnt="2"/>
      <dgm:spPr/>
      <dgm:t>
        <a:bodyPr/>
        <a:lstStyle/>
        <a:p>
          <a:endParaRPr lang="ru-RU"/>
        </a:p>
      </dgm:t>
    </dgm:pt>
    <dgm:pt modelId="{52FB808B-F17D-479E-B78B-E46A0F66BC47}" type="pres">
      <dgm:prSet presAssocID="{C18A8E84-061F-4A9B-B7DE-889BFA1B3A36}" presName="hierRoot3" presStyleCnt="0">
        <dgm:presLayoutVars>
          <dgm:hierBranch val="init"/>
        </dgm:presLayoutVars>
      </dgm:prSet>
      <dgm:spPr/>
    </dgm:pt>
    <dgm:pt modelId="{7B779497-06ED-4676-9AB6-53260ADE820B}" type="pres">
      <dgm:prSet presAssocID="{C18A8E84-061F-4A9B-B7DE-889BFA1B3A36}" presName="rootComposite3" presStyleCnt="0"/>
      <dgm:spPr/>
    </dgm:pt>
    <dgm:pt modelId="{34FFEEAB-5EBA-439C-BC21-FBF482DD7C97}" type="pres">
      <dgm:prSet presAssocID="{C18A8E84-061F-4A9B-B7DE-889BFA1B3A36}" presName="rootText3" presStyleLbl="asst1" presStyleIdx="0" presStyleCnt="1">
        <dgm:presLayoutVars>
          <dgm:chPref val="3"/>
        </dgm:presLayoutVars>
      </dgm:prSet>
      <dgm:spPr/>
      <dgm:t>
        <a:bodyPr/>
        <a:lstStyle/>
        <a:p>
          <a:endParaRPr lang="ru-RU"/>
        </a:p>
      </dgm:t>
    </dgm:pt>
    <dgm:pt modelId="{F6BA3F48-BE82-46B0-904A-94197CB6247D}" type="pres">
      <dgm:prSet presAssocID="{C18A8E84-061F-4A9B-B7DE-889BFA1B3A36}" presName="rootConnector3" presStyleLbl="asst1" presStyleIdx="0" presStyleCnt="1"/>
      <dgm:spPr/>
      <dgm:t>
        <a:bodyPr/>
        <a:lstStyle/>
        <a:p>
          <a:endParaRPr lang="ru-RU"/>
        </a:p>
      </dgm:t>
    </dgm:pt>
    <dgm:pt modelId="{6DC7AD40-65AB-4A24-AB1D-C4EF807E4939}" type="pres">
      <dgm:prSet presAssocID="{C18A8E84-061F-4A9B-B7DE-889BFA1B3A36}" presName="hierChild6" presStyleCnt="0"/>
      <dgm:spPr/>
    </dgm:pt>
    <dgm:pt modelId="{D9098B53-3F73-4D19-BA6C-096FF9733DED}" type="pres">
      <dgm:prSet presAssocID="{C18A8E84-061F-4A9B-B7DE-889BFA1B3A36}" presName="hierChild7" presStyleCnt="0"/>
      <dgm:spPr/>
    </dgm:pt>
  </dgm:ptLst>
  <dgm:cxnLst>
    <dgm:cxn modelId="{D6DA612F-504B-4C0D-B37B-99914FD14E99}" type="presOf" srcId="{C18A8E84-061F-4A9B-B7DE-889BFA1B3A36}" destId="{F6BA3F48-BE82-46B0-904A-94197CB6247D}" srcOrd="1" destOrd="0" presId="urn:microsoft.com/office/officeart/2009/3/layout/HorizontalOrganizationChart"/>
    <dgm:cxn modelId="{2650B8BF-063C-4BDE-92C0-8F6834612904}" srcId="{A5BB6C8C-6DF3-4550-A0DB-E87CAE477E3E}" destId="{2C9543A6-DC4E-4B30-AFBA-CAF56308681F}" srcOrd="0" destOrd="0" parTransId="{F3B15BE5-7558-4BD3-8D01-1D46D276A88E}" sibTransId="{390EBE58-1E18-47D2-92B4-CC0F8438726E}"/>
    <dgm:cxn modelId="{4E9EEBAE-F6DB-4F7E-AD9D-FBB76BC6EB49}" type="presOf" srcId="{2C9543A6-DC4E-4B30-AFBA-CAF56308681F}" destId="{604E3753-4619-4E4F-879D-54D3C5A85BF9}" srcOrd="0" destOrd="0" presId="urn:microsoft.com/office/officeart/2009/3/layout/HorizontalOrganizationChart"/>
    <dgm:cxn modelId="{C250F944-1B51-4532-9FE0-7AE5B7A4E302}" srcId="{2C9543A6-DC4E-4B30-AFBA-CAF56308681F}" destId="{B7ADB7F7-0BB8-4D39-A16E-C275BCF73D66}" srcOrd="1" destOrd="0" parTransId="{826BDE8B-6C62-414E-BE96-EF8D493A7393}" sibTransId="{CBFF6FC2-2AAE-41DE-A7F1-3A41B919AA24}"/>
    <dgm:cxn modelId="{35E45FEC-0F8C-4AD0-9B33-7DB5A15CF8A3}" type="presOf" srcId="{826BDE8B-6C62-414E-BE96-EF8D493A7393}" destId="{9F7468E7-DD83-4774-A45E-06129828E0F8}" srcOrd="0" destOrd="0" presId="urn:microsoft.com/office/officeart/2009/3/layout/HorizontalOrganizationChart"/>
    <dgm:cxn modelId="{E8A4A6DB-83DB-4B51-9CB8-C97ABD502B4B}" srcId="{2C9543A6-DC4E-4B30-AFBA-CAF56308681F}" destId="{C18A8E84-061F-4A9B-B7DE-889BFA1B3A36}" srcOrd="0" destOrd="0" parTransId="{3A3CFFEF-3B13-4D0E-961D-EF3F0789BB0C}" sibTransId="{7441D1FB-D39F-4D6A-A4F0-4F8DA9D8625F}"/>
    <dgm:cxn modelId="{BFF67BFC-C0AF-4DA9-A226-2E7580549426}" type="presOf" srcId="{A5BB6C8C-6DF3-4550-A0DB-E87CAE477E3E}" destId="{D4C08560-3228-4528-9585-E4B772257633}" srcOrd="0" destOrd="0" presId="urn:microsoft.com/office/officeart/2009/3/layout/HorizontalOrganizationChart"/>
    <dgm:cxn modelId="{39E53130-B91A-490B-B99E-45AAE71B24CF}" type="presOf" srcId="{2C9543A6-DC4E-4B30-AFBA-CAF56308681F}" destId="{EC1DC116-C3D6-45E8-8066-8881E31DF859}" srcOrd="1" destOrd="0" presId="urn:microsoft.com/office/officeart/2009/3/layout/HorizontalOrganizationChart"/>
    <dgm:cxn modelId="{92FCB8D9-7F54-42AA-AAAF-9E504C976B96}" type="presOf" srcId="{C18A8E84-061F-4A9B-B7DE-889BFA1B3A36}" destId="{34FFEEAB-5EBA-439C-BC21-FBF482DD7C97}" srcOrd="0" destOrd="0" presId="urn:microsoft.com/office/officeart/2009/3/layout/HorizontalOrganizationChart"/>
    <dgm:cxn modelId="{13CA3AE3-93A4-4BBB-889C-58DADC091ED3}" type="presOf" srcId="{3A3CFFEF-3B13-4D0E-961D-EF3F0789BB0C}" destId="{15009F65-1ECF-4AC2-9E0A-EF5AB5D0E4D1}" srcOrd="0" destOrd="0" presId="urn:microsoft.com/office/officeart/2009/3/layout/HorizontalOrganizationChart"/>
    <dgm:cxn modelId="{1BB433C1-E21F-4E00-AD48-2EF17F50ADF5}" type="presOf" srcId="{B7ADB7F7-0BB8-4D39-A16E-C275BCF73D66}" destId="{092A25B9-EAF5-4202-831B-59AD3468B630}" srcOrd="0" destOrd="0" presId="urn:microsoft.com/office/officeart/2009/3/layout/HorizontalOrganizationChart"/>
    <dgm:cxn modelId="{84A21189-2410-4B61-B332-6D5F8E0F1B45}" type="presOf" srcId="{B7ADB7F7-0BB8-4D39-A16E-C275BCF73D66}" destId="{0440BF72-5755-4317-9934-955D4C0CD4E7}" srcOrd="1" destOrd="0" presId="urn:microsoft.com/office/officeart/2009/3/layout/HorizontalOrganizationChart"/>
    <dgm:cxn modelId="{A3FFF40E-6901-4A8D-9197-AA39129B9D97}" type="presParOf" srcId="{D4C08560-3228-4528-9585-E4B772257633}" destId="{423F585F-541A-4166-8569-F11A2B918697}" srcOrd="0" destOrd="0" presId="urn:microsoft.com/office/officeart/2009/3/layout/HorizontalOrganizationChart"/>
    <dgm:cxn modelId="{84D85A0B-5ED2-40A6-9F7D-4B1A7BA9930E}" type="presParOf" srcId="{423F585F-541A-4166-8569-F11A2B918697}" destId="{C4BD1990-CD30-4E08-8EF8-742A16D06B2A}" srcOrd="0" destOrd="0" presId="urn:microsoft.com/office/officeart/2009/3/layout/HorizontalOrganizationChart"/>
    <dgm:cxn modelId="{9C839DDC-F253-4FE1-B0E1-E704051CC083}" type="presParOf" srcId="{C4BD1990-CD30-4E08-8EF8-742A16D06B2A}" destId="{604E3753-4619-4E4F-879D-54D3C5A85BF9}" srcOrd="0" destOrd="0" presId="urn:microsoft.com/office/officeart/2009/3/layout/HorizontalOrganizationChart"/>
    <dgm:cxn modelId="{37AB34A5-E3C8-4575-879A-695AA60ADD05}" type="presParOf" srcId="{C4BD1990-CD30-4E08-8EF8-742A16D06B2A}" destId="{EC1DC116-C3D6-45E8-8066-8881E31DF859}" srcOrd="1" destOrd="0" presId="urn:microsoft.com/office/officeart/2009/3/layout/HorizontalOrganizationChart"/>
    <dgm:cxn modelId="{977F8D8A-BE0C-4210-8D3B-D03950D30B20}" type="presParOf" srcId="{423F585F-541A-4166-8569-F11A2B918697}" destId="{8EB6E3A0-8982-4C94-A37A-9E98659D5984}" srcOrd="1" destOrd="0" presId="urn:microsoft.com/office/officeart/2009/3/layout/HorizontalOrganizationChart"/>
    <dgm:cxn modelId="{05B6B3C2-4FD9-4A3A-A30B-6AEF1CD51568}" type="presParOf" srcId="{8EB6E3A0-8982-4C94-A37A-9E98659D5984}" destId="{9F7468E7-DD83-4774-A45E-06129828E0F8}" srcOrd="0" destOrd="0" presId="urn:microsoft.com/office/officeart/2009/3/layout/HorizontalOrganizationChart"/>
    <dgm:cxn modelId="{A3270971-87A9-494E-8D7C-C313A6313256}" type="presParOf" srcId="{8EB6E3A0-8982-4C94-A37A-9E98659D5984}" destId="{0D1C5727-A2BC-4C31-93C7-2CD8BEB96603}" srcOrd="1" destOrd="0" presId="urn:microsoft.com/office/officeart/2009/3/layout/HorizontalOrganizationChart"/>
    <dgm:cxn modelId="{6ADE03C6-E38C-4F96-85BF-8EB0106A69B7}" type="presParOf" srcId="{0D1C5727-A2BC-4C31-93C7-2CD8BEB96603}" destId="{6F0ED012-57D5-4E41-B5B4-2B7817EDEF54}" srcOrd="0" destOrd="0" presId="urn:microsoft.com/office/officeart/2009/3/layout/HorizontalOrganizationChart"/>
    <dgm:cxn modelId="{06047B0B-346C-4594-ACE9-AA074310C686}" type="presParOf" srcId="{6F0ED012-57D5-4E41-B5B4-2B7817EDEF54}" destId="{092A25B9-EAF5-4202-831B-59AD3468B630}" srcOrd="0" destOrd="0" presId="urn:microsoft.com/office/officeart/2009/3/layout/HorizontalOrganizationChart"/>
    <dgm:cxn modelId="{F3CA1F40-BEDF-4D6A-B49B-8657BD31EB90}" type="presParOf" srcId="{6F0ED012-57D5-4E41-B5B4-2B7817EDEF54}" destId="{0440BF72-5755-4317-9934-955D4C0CD4E7}" srcOrd="1" destOrd="0" presId="urn:microsoft.com/office/officeart/2009/3/layout/HorizontalOrganizationChart"/>
    <dgm:cxn modelId="{810638FB-A4CD-4024-8BB5-A5AD482E52E8}" type="presParOf" srcId="{0D1C5727-A2BC-4C31-93C7-2CD8BEB96603}" destId="{AB1647C1-3494-4830-B906-2F187ABCDE77}" srcOrd="1" destOrd="0" presId="urn:microsoft.com/office/officeart/2009/3/layout/HorizontalOrganizationChart"/>
    <dgm:cxn modelId="{1E704EA0-356E-4185-8563-B654D072967F}" type="presParOf" srcId="{0D1C5727-A2BC-4C31-93C7-2CD8BEB96603}" destId="{FFED320A-F868-435E-9BC6-091C295D34E0}" srcOrd="2" destOrd="0" presId="urn:microsoft.com/office/officeart/2009/3/layout/HorizontalOrganizationChart"/>
    <dgm:cxn modelId="{7180036F-42CB-43F6-9027-9EBDAC0F5EE9}" type="presParOf" srcId="{423F585F-541A-4166-8569-F11A2B918697}" destId="{AE7066B2-566A-4455-8C9D-A1ED9B1C4A4F}" srcOrd="2" destOrd="0" presId="urn:microsoft.com/office/officeart/2009/3/layout/HorizontalOrganizationChart"/>
    <dgm:cxn modelId="{826F26CD-6CF5-4A34-9EFE-F5EE4B144883}" type="presParOf" srcId="{AE7066B2-566A-4455-8C9D-A1ED9B1C4A4F}" destId="{15009F65-1ECF-4AC2-9E0A-EF5AB5D0E4D1}" srcOrd="0" destOrd="0" presId="urn:microsoft.com/office/officeart/2009/3/layout/HorizontalOrganizationChart"/>
    <dgm:cxn modelId="{B1610BA3-314C-4BCF-91E7-E7FC18B01EF4}" type="presParOf" srcId="{AE7066B2-566A-4455-8C9D-A1ED9B1C4A4F}" destId="{52FB808B-F17D-479E-B78B-E46A0F66BC47}" srcOrd="1" destOrd="0" presId="urn:microsoft.com/office/officeart/2009/3/layout/HorizontalOrganizationChart"/>
    <dgm:cxn modelId="{E173820A-6976-4259-AF3E-B48079C2B383}" type="presParOf" srcId="{52FB808B-F17D-479E-B78B-E46A0F66BC47}" destId="{7B779497-06ED-4676-9AB6-53260ADE820B}" srcOrd="0" destOrd="0" presId="urn:microsoft.com/office/officeart/2009/3/layout/HorizontalOrganizationChart"/>
    <dgm:cxn modelId="{B1CCD9B8-FD91-43EB-95AF-24B3E34C1E02}" type="presParOf" srcId="{7B779497-06ED-4676-9AB6-53260ADE820B}" destId="{34FFEEAB-5EBA-439C-BC21-FBF482DD7C97}" srcOrd="0" destOrd="0" presId="urn:microsoft.com/office/officeart/2009/3/layout/HorizontalOrganizationChart"/>
    <dgm:cxn modelId="{20613DDE-EE25-4DE3-89BF-C6B1AF61341E}" type="presParOf" srcId="{7B779497-06ED-4676-9AB6-53260ADE820B}" destId="{F6BA3F48-BE82-46B0-904A-94197CB6247D}" srcOrd="1" destOrd="0" presId="urn:microsoft.com/office/officeart/2009/3/layout/HorizontalOrganizationChart"/>
    <dgm:cxn modelId="{DD428C84-0830-4904-9E9F-6552AE7524CE}" type="presParOf" srcId="{52FB808B-F17D-479E-B78B-E46A0F66BC47}" destId="{6DC7AD40-65AB-4A24-AB1D-C4EF807E4939}" srcOrd="1" destOrd="0" presId="urn:microsoft.com/office/officeart/2009/3/layout/HorizontalOrganizationChart"/>
    <dgm:cxn modelId="{7EB2A40E-94D1-4E00-89CD-652167DB1415}" type="presParOf" srcId="{52FB808B-F17D-479E-B78B-E46A0F66BC47}" destId="{D9098B53-3F73-4D19-BA6C-096FF9733DE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09F65-1ECF-4AC2-9E0A-EF5AB5D0E4D1}">
      <dsp:nvSpPr>
        <dsp:cNvPr id="0" name=""/>
        <dsp:cNvSpPr/>
      </dsp:nvSpPr>
      <dsp:spPr>
        <a:xfrm>
          <a:off x="2064386" y="1083349"/>
          <a:ext cx="1443122" cy="128850"/>
        </a:xfrm>
        <a:custGeom>
          <a:avLst/>
          <a:gdLst/>
          <a:ahLst/>
          <a:cxnLst/>
          <a:rect l="0" t="0" r="0" b="0"/>
          <a:pathLst>
            <a:path>
              <a:moveTo>
                <a:pt x="0" y="128850"/>
              </a:moveTo>
              <a:lnTo>
                <a:pt x="1443122" y="128850"/>
              </a:lnTo>
              <a:lnTo>
                <a:pt x="1443122"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7468E7-DD83-4774-A45E-06129828E0F8}">
      <dsp:nvSpPr>
        <dsp:cNvPr id="0" name=""/>
        <dsp:cNvSpPr/>
      </dsp:nvSpPr>
      <dsp:spPr>
        <a:xfrm>
          <a:off x="2064386" y="1166479"/>
          <a:ext cx="2886244" cy="91440"/>
        </a:xfrm>
        <a:custGeom>
          <a:avLst/>
          <a:gdLst/>
          <a:ahLst/>
          <a:cxnLst/>
          <a:rect l="0" t="0" r="0" b="0"/>
          <a:pathLst>
            <a:path>
              <a:moveTo>
                <a:pt x="0" y="45720"/>
              </a:moveTo>
              <a:lnTo>
                <a:pt x="2886244"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4E3753-4619-4E4F-879D-54D3C5A85BF9}">
      <dsp:nvSpPr>
        <dsp:cNvPr id="0" name=""/>
        <dsp:cNvSpPr/>
      </dsp:nvSpPr>
      <dsp:spPr>
        <a:xfrm>
          <a:off x="2783" y="897804"/>
          <a:ext cx="2061603" cy="6287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основные</a:t>
          </a:r>
          <a:endParaRPr lang="ru-RU" sz="2000" kern="1200" dirty="0"/>
        </a:p>
      </dsp:txBody>
      <dsp:txXfrm>
        <a:off x="2783" y="897804"/>
        <a:ext cx="2061603" cy="628788"/>
      </dsp:txXfrm>
    </dsp:sp>
    <dsp:sp modelId="{092A25B9-EAF5-4202-831B-59AD3468B630}">
      <dsp:nvSpPr>
        <dsp:cNvPr id="0" name=""/>
        <dsp:cNvSpPr/>
      </dsp:nvSpPr>
      <dsp:spPr>
        <a:xfrm>
          <a:off x="4950630" y="897804"/>
          <a:ext cx="2061603" cy="6287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вспомогательные</a:t>
          </a:r>
          <a:endParaRPr lang="ru-RU" sz="2000" kern="1200" dirty="0"/>
        </a:p>
      </dsp:txBody>
      <dsp:txXfrm>
        <a:off x="4950630" y="897804"/>
        <a:ext cx="2061603" cy="628788"/>
      </dsp:txXfrm>
    </dsp:sp>
    <dsp:sp modelId="{34FFEEAB-5EBA-439C-BC21-FBF482DD7C97}">
      <dsp:nvSpPr>
        <dsp:cNvPr id="0" name=""/>
        <dsp:cNvSpPr/>
      </dsp:nvSpPr>
      <dsp:spPr>
        <a:xfrm>
          <a:off x="2476706" y="454560"/>
          <a:ext cx="2061603" cy="6287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Здания</a:t>
          </a:r>
          <a:endParaRPr lang="ru-RU" sz="2000" b="1" kern="1200" dirty="0"/>
        </a:p>
      </dsp:txBody>
      <dsp:txXfrm>
        <a:off x="2476706" y="454560"/>
        <a:ext cx="2061603" cy="62878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4ABD5-BA25-4ED4-BF30-2469D232C75F}" type="datetimeFigureOut">
              <a:rPr lang="ru-RU" smtClean="0"/>
              <a:t>05.02.2023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FB1A0-B87B-48AF-A2F7-12F0A442A708}" type="slidenum">
              <a:rPr lang="ru-RU" smtClean="0"/>
              <a:t>‹#›</a:t>
            </a:fld>
            <a:endParaRPr lang="ru-RU"/>
          </a:p>
        </p:txBody>
      </p:sp>
    </p:spTree>
    <p:extLst>
      <p:ext uri="{BB962C8B-B14F-4D97-AF65-F5344CB8AC3E}">
        <p14:creationId xmlns:p14="http://schemas.microsoft.com/office/powerpoint/2010/main" val="235215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4FB1A0-B87B-48AF-A2F7-12F0A442A708}" type="slidenum">
              <a:rPr lang="ru-RU" smtClean="0"/>
              <a:t>35</a:t>
            </a:fld>
            <a:endParaRPr lang="ru-RU"/>
          </a:p>
        </p:txBody>
      </p:sp>
    </p:spTree>
    <p:extLst>
      <p:ext uri="{BB962C8B-B14F-4D97-AF65-F5344CB8AC3E}">
        <p14:creationId xmlns:p14="http://schemas.microsoft.com/office/powerpoint/2010/main" val="408302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A5B94D-9873-4289-BF3B-87AB3A9A6369}"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329963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A5B94D-9873-4289-BF3B-87AB3A9A6369}"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60600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A5B94D-9873-4289-BF3B-87AB3A9A6369}"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49560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A5B94D-9873-4289-BF3B-87AB3A9A6369}"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127811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A5B94D-9873-4289-BF3B-87AB3A9A6369}"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402746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A5B94D-9873-4289-BF3B-87AB3A9A6369}"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385803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A5B94D-9873-4289-BF3B-87AB3A9A6369}" type="datetimeFigureOut">
              <a:rPr lang="ru-RU" smtClean="0"/>
              <a:t>05.02.2023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380305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A5B94D-9873-4289-BF3B-87AB3A9A6369}" type="datetimeFigureOut">
              <a:rPr lang="ru-RU" smtClean="0"/>
              <a:t>05.02.2023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26397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A5B94D-9873-4289-BF3B-87AB3A9A6369}" type="datetimeFigureOut">
              <a:rPr lang="ru-RU" smtClean="0"/>
              <a:t>05.02.2023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142102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A5B94D-9873-4289-BF3B-87AB3A9A6369}"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284049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A5B94D-9873-4289-BF3B-87AB3A9A6369}"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3D9CA-4ECB-4933-9FDC-D2F99338E4AD}" type="slidenum">
              <a:rPr lang="ru-RU" smtClean="0"/>
              <a:t>‹#›</a:t>
            </a:fld>
            <a:endParaRPr lang="ru-RU"/>
          </a:p>
        </p:txBody>
      </p:sp>
    </p:spTree>
    <p:extLst>
      <p:ext uri="{BB962C8B-B14F-4D97-AF65-F5344CB8AC3E}">
        <p14:creationId xmlns:p14="http://schemas.microsoft.com/office/powerpoint/2010/main" val="125426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5B94D-9873-4289-BF3B-87AB3A9A6369}" type="datetimeFigureOut">
              <a:rPr lang="ru-RU" smtClean="0"/>
              <a:t>05.02.2023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3D9CA-4ECB-4933-9FDC-D2F99338E4AD}" type="slidenum">
              <a:rPr lang="ru-RU" smtClean="0"/>
              <a:t>‹#›</a:t>
            </a:fld>
            <a:endParaRPr lang="ru-RU"/>
          </a:p>
        </p:txBody>
      </p:sp>
    </p:spTree>
    <p:extLst>
      <p:ext uri="{BB962C8B-B14F-4D97-AF65-F5344CB8AC3E}">
        <p14:creationId xmlns:p14="http://schemas.microsoft.com/office/powerpoint/2010/main" val="2299995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429000" y="-3714750"/>
            <a:ext cx="19050000" cy="14287500"/>
          </a:xfrm>
          <a:prstGeom prst="rect">
            <a:avLst/>
          </a:prstGeom>
        </p:spPr>
      </p:pic>
      <p:sp>
        <p:nvSpPr>
          <p:cNvPr id="5" name="Прямоугольник 4"/>
          <p:cNvSpPr/>
          <p:nvPr/>
        </p:nvSpPr>
        <p:spPr>
          <a:xfrm>
            <a:off x="977912" y="1471612"/>
            <a:ext cx="9491663" cy="391477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759500" y="1471612"/>
            <a:ext cx="9928485" cy="3693669"/>
          </a:xfrm>
        </p:spPr>
        <p:txBody>
          <a:bodyPr>
            <a:noAutofit/>
          </a:bodyPr>
          <a:lstStyle/>
          <a:p>
            <a:r>
              <a:rPr lang="ru-RU" sz="4000" b="1" dirty="0" smtClean="0">
                <a:latin typeface="Corbel" panose="020B0503020204020204" pitchFamily="34" charset="0"/>
              </a:rPr>
              <a:t>Лекция №1</a:t>
            </a:r>
            <a:r>
              <a:rPr lang="ru-RU" sz="4000" b="1" dirty="0">
                <a:latin typeface="Corbel" panose="020B0503020204020204" pitchFamily="34" charset="0"/>
              </a:rPr>
              <a:t>. </a:t>
            </a:r>
            <a:r>
              <a:rPr lang="ru-RU" sz="4000" b="1" dirty="0" smtClean="0">
                <a:latin typeface="Corbel" panose="020B0503020204020204" pitchFamily="34" charset="0"/>
              </a:rPr>
              <a:t/>
            </a:r>
            <a:br>
              <a:rPr lang="ru-RU" sz="4000" b="1" dirty="0" smtClean="0">
                <a:latin typeface="Corbel" panose="020B0503020204020204" pitchFamily="34" charset="0"/>
              </a:rPr>
            </a:br>
            <a:r>
              <a:rPr lang="ru-RU" sz="4000" b="1" dirty="0" smtClean="0">
                <a:latin typeface="Corbel" panose="020B0503020204020204" pitchFamily="34" charset="0"/>
              </a:rPr>
              <a:t>Формирование </a:t>
            </a:r>
            <a:r>
              <a:rPr lang="ru-RU" sz="4000" b="1" dirty="0">
                <a:latin typeface="Corbel" panose="020B0503020204020204" pitchFamily="34" charset="0"/>
              </a:rPr>
              <a:t>предметно-пространственной среды гостиниц </a:t>
            </a:r>
            <a:r>
              <a:rPr lang="ru-RU" sz="4000" b="1" dirty="0" smtClean="0">
                <a:latin typeface="Corbel" panose="020B0503020204020204" pitchFamily="34" charset="0"/>
              </a:rPr>
              <a:t>и туристских комплексов. Современные </a:t>
            </a:r>
            <a:r>
              <a:rPr lang="ru-RU" sz="4000" b="1" dirty="0">
                <a:latin typeface="Corbel" panose="020B0503020204020204" pitchFamily="34" charset="0"/>
              </a:rPr>
              <a:t>принципы проектирования гостиничных зданий. </a:t>
            </a:r>
            <a:endParaRPr lang="ru-RU" sz="4000" dirty="0">
              <a:latin typeface="Corbel" panose="020B0503020204020204" pitchFamily="34" charset="0"/>
            </a:endParaRPr>
          </a:p>
        </p:txBody>
      </p:sp>
    </p:spTree>
    <p:extLst>
      <p:ext uri="{BB962C8B-B14F-4D97-AF65-F5344CB8AC3E}">
        <p14:creationId xmlns:p14="http://schemas.microsoft.com/office/powerpoint/2010/main" val="1713840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txBox="1">
            <a:spLocks/>
          </p:cNvSpPr>
          <p:nvPr/>
        </p:nvSpPr>
        <p:spPr>
          <a:xfrm>
            <a:off x="1238248" y="640196"/>
            <a:ext cx="9715500" cy="5060518"/>
          </a:xfrm>
          <a:prstGeom prst="rect">
            <a:avLst/>
          </a:prstGeom>
          <a:solidFill>
            <a:schemeClr val="bg1"/>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2400" dirty="0" smtClean="0"/>
          </a:p>
          <a:p>
            <a:pPr marL="0" indent="0" algn="ctr">
              <a:spcAft>
                <a:spcPts val="1800"/>
              </a:spcAft>
              <a:buFont typeface="Arial" panose="020B0604020202020204" pitchFamily="34" charset="0"/>
              <a:buNone/>
            </a:pPr>
            <a:r>
              <a:rPr lang="ru-RU" sz="3200" b="1" i="1" u="sng" dirty="0" smtClean="0"/>
              <a:t>Первый этап проектирования </a:t>
            </a:r>
          </a:p>
        </p:txBody>
      </p:sp>
      <p:sp>
        <p:nvSpPr>
          <p:cNvPr id="3" name="Объект 2"/>
          <p:cNvSpPr>
            <a:spLocks noGrp="1"/>
          </p:cNvSpPr>
          <p:nvPr>
            <p:ph idx="1"/>
          </p:nvPr>
        </p:nvSpPr>
        <p:spPr>
          <a:xfrm>
            <a:off x="636589" y="1637165"/>
            <a:ext cx="10918819" cy="5606327"/>
          </a:xfrm>
        </p:spPr>
        <p:txBody>
          <a:bodyPr>
            <a:normAutofit/>
          </a:bodyPr>
          <a:lstStyle/>
          <a:p>
            <a:pPr marL="0" indent="0" algn="ctr">
              <a:buNone/>
            </a:pPr>
            <a:endParaRPr lang="ru-RU" dirty="0" smtClean="0"/>
          </a:p>
          <a:p>
            <a:pPr marL="0" indent="0" algn="ctr">
              <a:buNone/>
            </a:pPr>
            <a:r>
              <a:rPr lang="ru-RU" b="1" i="1" dirty="0" smtClean="0">
                <a:solidFill>
                  <a:srgbClr val="C00000"/>
                </a:solidFill>
              </a:rPr>
              <a:t>Предпроектная    подготовка    строительства </a:t>
            </a:r>
            <a:r>
              <a:rPr lang="ru-RU" b="1" dirty="0" smtClean="0"/>
              <a:t>– </a:t>
            </a:r>
            <a:br>
              <a:rPr lang="ru-RU" b="1" dirty="0" smtClean="0"/>
            </a:br>
            <a:r>
              <a:rPr lang="ru-RU" dirty="0" smtClean="0"/>
              <a:t>это комплекс    работ,  проводимых    в  целях    обоснования    градостроительной    деятельности    на  территории    </a:t>
            </a:r>
            <a:br>
              <a:rPr lang="ru-RU" dirty="0" smtClean="0"/>
            </a:br>
            <a:r>
              <a:rPr lang="ru-RU" dirty="0" smtClean="0"/>
              <a:t>и    </a:t>
            </a:r>
            <a:r>
              <a:rPr lang="ru-RU" dirty="0" smtClean="0"/>
              <a:t>получения  права  на  ее  проведение. </a:t>
            </a:r>
          </a:p>
          <a:p>
            <a:pPr marL="0" indent="0" algn="just">
              <a:buNone/>
            </a:pPr>
            <a:endParaRPr lang="ru-RU" dirty="0"/>
          </a:p>
          <a:p>
            <a:pPr marL="0" indent="0" algn="ctr">
              <a:buNone/>
            </a:pPr>
            <a:r>
              <a:rPr lang="ru-RU" dirty="0" smtClean="0"/>
              <a:t>Предпроектные работы выполняет заказчик </a:t>
            </a:r>
            <a:br>
              <a:rPr lang="ru-RU" dirty="0" smtClean="0"/>
            </a:br>
            <a:r>
              <a:rPr lang="ru-RU" dirty="0" smtClean="0"/>
              <a:t>при участии проектной организации.</a:t>
            </a:r>
          </a:p>
          <a:p>
            <a:pPr marL="0" indent="0" algn="just">
              <a:buNone/>
            </a:pPr>
            <a:endParaRPr lang="ru-RU" sz="2400" dirty="0" smtClean="0"/>
          </a:p>
        </p:txBody>
      </p:sp>
    </p:spTree>
    <p:extLst>
      <p:ext uri="{BB962C8B-B14F-4D97-AF65-F5344CB8AC3E}">
        <p14:creationId xmlns:p14="http://schemas.microsoft.com/office/powerpoint/2010/main" val="3755222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624" y="640196"/>
            <a:ext cx="11287126" cy="5460568"/>
          </a:xfrm>
          <a:solidFill>
            <a:schemeClr val="bg1"/>
          </a:solidFill>
        </p:spPr>
        <p:txBody>
          <a:bodyPr numCol="1">
            <a:normAutofit/>
          </a:bodyPr>
          <a:lstStyle/>
          <a:p>
            <a:pPr marL="0" indent="0" algn="ctr">
              <a:buNone/>
            </a:pPr>
            <a:endParaRPr lang="ru-RU" sz="2400" u="sng" dirty="0" smtClean="0"/>
          </a:p>
          <a:p>
            <a:pPr marL="0" indent="0" algn="ctr">
              <a:spcAft>
                <a:spcPts val="1800"/>
              </a:spcAft>
              <a:buNone/>
            </a:pPr>
            <a:r>
              <a:rPr lang="ru-RU" sz="3200" b="1" i="1" dirty="0"/>
              <a:t>Предпроектная    подготовка    </a:t>
            </a:r>
            <a:r>
              <a:rPr lang="ru-RU" sz="3200" b="1" i="1" dirty="0" smtClean="0"/>
              <a:t>строительства</a:t>
            </a:r>
          </a:p>
          <a:p>
            <a:pPr marL="0" indent="0" algn="ctr">
              <a:spcAft>
                <a:spcPts val="1800"/>
              </a:spcAft>
              <a:buNone/>
            </a:pPr>
            <a:r>
              <a:rPr lang="ru-RU" dirty="0" smtClean="0"/>
              <a:t>предусматривает </a:t>
            </a:r>
            <a:r>
              <a:rPr lang="ru-RU" dirty="0"/>
              <a:t>разработку технической документации, </a:t>
            </a:r>
            <a:r>
              <a:rPr lang="ru-RU" dirty="0" smtClean="0"/>
              <a:t>передаваемой </a:t>
            </a:r>
            <a:r>
              <a:rPr lang="ru-RU" dirty="0"/>
              <a:t>на утверждение финансовыми аналитиками и </a:t>
            </a:r>
            <a:r>
              <a:rPr lang="ru-RU" dirty="0" smtClean="0"/>
              <a:t>топографами. </a:t>
            </a:r>
          </a:p>
          <a:p>
            <a:pPr marL="0" indent="0" algn="ctr">
              <a:spcBef>
                <a:spcPts val="1200"/>
              </a:spcBef>
              <a:buNone/>
            </a:pPr>
            <a:r>
              <a:rPr lang="ru-RU" dirty="0"/>
              <a:t>П</a:t>
            </a:r>
            <a:r>
              <a:rPr lang="ru-RU" dirty="0" smtClean="0"/>
              <a:t>осле </a:t>
            </a:r>
            <a:r>
              <a:rPr lang="ru-RU" dirty="0"/>
              <a:t>получения положительного заключения выполняется поэтажное архитектурное планирование (чертежи и 3D изображения). </a:t>
            </a:r>
            <a:endParaRPr lang="ru-RU" dirty="0" smtClean="0"/>
          </a:p>
          <a:p>
            <a:pPr marL="0" indent="0" algn="ctr">
              <a:spcBef>
                <a:spcPts val="1200"/>
              </a:spcBef>
              <a:buNone/>
            </a:pPr>
            <a:r>
              <a:rPr lang="ru-RU" dirty="0" smtClean="0"/>
              <a:t>Подбирается несколько </a:t>
            </a:r>
            <a:r>
              <a:rPr lang="ru-RU" dirty="0"/>
              <a:t>возможных решений по </a:t>
            </a:r>
            <a:r>
              <a:rPr lang="ru-RU" dirty="0" smtClean="0"/>
              <a:t>отделке. </a:t>
            </a:r>
          </a:p>
          <a:p>
            <a:pPr marL="0" indent="0" algn="ctr">
              <a:spcBef>
                <a:spcPts val="1200"/>
              </a:spcBef>
              <a:buNone/>
            </a:pPr>
            <a:r>
              <a:rPr lang="ru-RU" dirty="0" smtClean="0"/>
              <a:t>Прорабатываются </a:t>
            </a:r>
            <a:r>
              <a:rPr lang="ru-RU" dirty="0"/>
              <a:t>первичные решения по прилегающим территориям. </a:t>
            </a:r>
            <a:endParaRPr lang="ru-RU" dirty="0" smtClean="0"/>
          </a:p>
          <a:p>
            <a:pPr marL="0" indent="0" algn="ctr">
              <a:spcBef>
                <a:spcPts val="1200"/>
              </a:spcBef>
              <a:buNone/>
            </a:pPr>
            <a:r>
              <a:rPr lang="ru-RU" dirty="0" smtClean="0"/>
              <a:t>Считается </a:t>
            </a:r>
            <a:r>
              <a:rPr lang="ru-RU" dirty="0"/>
              <a:t>транспортная развязка (наличие в шаговой </a:t>
            </a:r>
            <a:r>
              <a:rPr lang="ru-RU" dirty="0" smtClean="0"/>
              <a:t/>
            </a:r>
            <a:br>
              <a:rPr lang="ru-RU" dirty="0" smtClean="0"/>
            </a:br>
            <a:r>
              <a:rPr lang="ru-RU" dirty="0" smtClean="0"/>
              <a:t>доступности общественного </a:t>
            </a:r>
            <a:r>
              <a:rPr lang="ru-RU" dirty="0"/>
              <a:t>транспорта и </a:t>
            </a:r>
            <a:r>
              <a:rPr lang="ru-RU" dirty="0" smtClean="0"/>
              <a:t>т.д.).</a:t>
            </a:r>
            <a:endParaRPr lang="ru-RU" dirty="0"/>
          </a:p>
        </p:txBody>
      </p:sp>
    </p:spTree>
    <p:extLst>
      <p:ext uri="{BB962C8B-B14F-4D97-AF65-F5344CB8AC3E}">
        <p14:creationId xmlns:p14="http://schemas.microsoft.com/office/powerpoint/2010/main" val="335208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2462" y="800100"/>
            <a:ext cx="10944795" cy="4914901"/>
          </a:xfrm>
          <a:solidFill>
            <a:schemeClr val="bg1"/>
          </a:solidFill>
        </p:spPr>
        <p:txBody>
          <a:bodyPr numCol="1">
            <a:normAutofit/>
          </a:bodyPr>
          <a:lstStyle/>
          <a:p>
            <a:pPr marL="0" indent="0" algn="ctr">
              <a:buNone/>
            </a:pPr>
            <a:endParaRPr lang="ru-RU" sz="3200" dirty="0"/>
          </a:p>
          <a:p>
            <a:pPr marL="0" indent="0" algn="ctr">
              <a:buNone/>
            </a:pPr>
            <a:r>
              <a:rPr lang="ru-RU" sz="3200" dirty="0" smtClean="0"/>
              <a:t>Выполняется </a:t>
            </a:r>
            <a:r>
              <a:rPr lang="ru-RU" sz="3200" dirty="0"/>
              <a:t>масштабный макет.</a:t>
            </a:r>
          </a:p>
          <a:p>
            <a:pPr marL="0" indent="0" algn="ctr">
              <a:buNone/>
            </a:pPr>
            <a:r>
              <a:rPr lang="ru-RU" sz="3200" dirty="0"/>
              <a:t>Отрабатывается дизайн экстерьера.</a:t>
            </a:r>
          </a:p>
          <a:p>
            <a:pPr marL="0" indent="0" algn="ctr">
              <a:buNone/>
            </a:pPr>
            <a:r>
              <a:rPr lang="ru-RU" sz="3200" dirty="0"/>
              <a:t>При проектировании гостиничного комплекса </a:t>
            </a:r>
            <a:r>
              <a:rPr lang="ru-RU" sz="3200" dirty="0" smtClean="0"/>
              <a:t/>
            </a:r>
            <a:br>
              <a:rPr lang="ru-RU" sz="3200" dirty="0" smtClean="0"/>
            </a:br>
            <a:r>
              <a:rPr lang="ru-RU" sz="3200" dirty="0" smtClean="0"/>
              <a:t>одним </a:t>
            </a:r>
            <a:r>
              <a:rPr lang="ru-RU" sz="3200" dirty="0"/>
              <a:t>из основных моментов является проектирование предприятия </a:t>
            </a:r>
            <a:r>
              <a:rPr lang="ru-RU" sz="3200" dirty="0" smtClean="0"/>
              <a:t>питания (кафе </a:t>
            </a:r>
            <a:r>
              <a:rPr lang="ru-RU" sz="3200" dirty="0"/>
              <a:t>или </a:t>
            </a:r>
            <a:r>
              <a:rPr lang="ru-RU" sz="3200" dirty="0" smtClean="0"/>
              <a:t>ресторана).</a:t>
            </a:r>
            <a:endParaRPr lang="ru-RU" sz="3200" dirty="0"/>
          </a:p>
          <a:p>
            <a:pPr marL="0" indent="0" algn="ctr">
              <a:buNone/>
            </a:pPr>
            <a:r>
              <a:rPr lang="ru-RU" sz="3200" dirty="0"/>
              <a:t>Качественный проект предусматривает выполнение </a:t>
            </a:r>
            <a:r>
              <a:rPr lang="ru-RU" sz="3200" dirty="0" smtClean="0"/>
              <a:t/>
            </a:r>
            <a:br>
              <a:rPr lang="ru-RU" sz="3200" dirty="0" smtClean="0"/>
            </a:br>
            <a:r>
              <a:rPr lang="ru-RU" sz="3200" dirty="0" smtClean="0"/>
              <a:t>дизайна </a:t>
            </a:r>
            <a:r>
              <a:rPr lang="ru-RU" sz="3200" dirty="0"/>
              <a:t>общественных зон, номеров и фасада </a:t>
            </a:r>
            <a:r>
              <a:rPr lang="ru-RU" sz="3200" dirty="0" smtClean="0"/>
              <a:t/>
            </a:r>
            <a:br>
              <a:rPr lang="ru-RU" sz="3200" dirty="0" smtClean="0"/>
            </a:br>
            <a:r>
              <a:rPr lang="ru-RU" sz="3200" dirty="0" smtClean="0"/>
              <a:t>гостиницы </a:t>
            </a:r>
            <a:r>
              <a:rPr lang="ru-RU" sz="3200" dirty="0"/>
              <a:t>в едином комплексе. </a:t>
            </a:r>
          </a:p>
          <a:p>
            <a:pPr marL="0" indent="0" algn="ctr">
              <a:buNone/>
            </a:pPr>
            <a:endParaRPr lang="ru-RU" sz="3200" dirty="0" smtClean="0"/>
          </a:p>
        </p:txBody>
      </p:sp>
    </p:spTree>
    <p:extLst>
      <p:ext uri="{BB962C8B-B14F-4D97-AF65-F5344CB8AC3E}">
        <p14:creationId xmlns:p14="http://schemas.microsoft.com/office/powerpoint/2010/main" val="2656678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2975" y="625908"/>
            <a:ext cx="10258426" cy="5403418"/>
          </a:xfrm>
          <a:solidFill>
            <a:schemeClr val="bg1"/>
          </a:solidFill>
        </p:spPr>
        <p:txBody>
          <a:bodyPr numCol="1">
            <a:normAutofit/>
          </a:bodyPr>
          <a:lstStyle/>
          <a:p>
            <a:pPr marL="0" indent="0" algn="ctr">
              <a:buNone/>
            </a:pPr>
            <a:endParaRPr lang="ru-RU" sz="2400" dirty="0" smtClean="0"/>
          </a:p>
          <a:p>
            <a:pPr marL="0" indent="0" algn="ctr">
              <a:spcAft>
                <a:spcPts val="1800"/>
              </a:spcAft>
              <a:buNone/>
            </a:pPr>
            <a:r>
              <a:rPr lang="ru-RU" sz="2500" dirty="0" smtClean="0"/>
              <a:t>Результатом </a:t>
            </a:r>
            <a:r>
              <a:rPr lang="ru-RU" sz="2500" dirty="0"/>
              <a:t>проектных работ является </a:t>
            </a:r>
            <a:r>
              <a:rPr lang="ru-RU" sz="2500" dirty="0" smtClean="0"/>
              <a:t/>
            </a:r>
            <a:br>
              <a:rPr lang="ru-RU" sz="2500" dirty="0" smtClean="0"/>
            </a:br>
            <a:r>
              <a:rPr lang="ru-RU" sz="2500" b="1" i="1" u="sng" dirty="0" smtClean="0"/>
              <a:t>готовый </a:t>
            </a:r>
            <a:r>
              <a:rPr lang="ru-RU" sz="2500" b="1" i="1" u="sng" dirty="0"/>
              <a:t>эскизный проект гостиницы</a:t>
            </a:r>
            <a:r>
              <a:rPr lang="ru-RU" sz="2500" dirty="0"/>
              <a:t>, включающий в </a:t>
            </a:r>
            <a:r>
              <a:rPr lang="ru-RU" sz="2500" dirty="0" smtClean="0"/>
              <a:t>себя:</a:t>
            </a:r>
          </a:p>
          <a:p>
            <a:pPr marL="800100" indent="-342900"/>
            <a:r>
              <a:rPr lang="ru-RU" sz="2500" dirty="0" smtClean="0"/>
              <a:t>Пояснительную </a:t>
            </a:r>
            <a:r>
              <a:rPr lang="ru-RU" sz="2500" dirty="0"/>
              <a:t>записку</a:t>
            </a:r>
          </a:p>
          <a:p>
            <a:pPr marL="800100" indent="-342900"/>
            <a:r>
              <a:rPr lang="ru-RU" sz="2500" dirty="0" smtClean="0"/>
              <a:t>Технико-экономические </a:t>
            </a:r>
            <a:r>
              <a:rPr lang="ru-RU" sz="2500" dirty="0"/>
              <a:t>показатели</a:t>
            </a:r>
          </a:p>
          <a:p>
            <a:pPr marL="800100" indent="-342900"/>
            <a:r>
              <a:rPr lang="ru-RU" sz="2500" dirty="0" smtClean="0"/>
              <a:t>Генеральный </a:t>
            </a:r>
            <a:r>
              <a:rPr lang="ru-RU" sz="2500" dirty="0"/>
              <a:t>план</a:t>
            </a:r>
          </a:p>
          <a:p>
            <a:pPr marL="800100" indent="-342900"/>
            <a:r>
              <a:rPr lang="ru-RU" sz="2500" dirty="0" smtClean="0"/>
              <a:t>Поэтажные </a:t>
            </a:r>
            <a:r>
              <a:rPr lang="ru-RU" sz="2500" dirty="0"/>
              <a:t>планы гостиницы</a:t>
            </a:r>
          </a:p>
          <a:p>
            <a:pPr marL="800100" indent="-342900"/>
            <a:r>
              <a:rPr lang="ru-RU" sz="2500" dirty="0" smtClean="0"/>
              <a:t>Разрезы</a:t>
            </a:r>
            <a:endParaRPr lang="ru-RU" sz="2500" dirty="0"/>
          </a:p>
          <a:p>
            <a:pPr marL="800100" indent="-342900"/>
            <a:r>
              <a:rPr lang="ru-RU" sz="2500" dirty="0" smtClean="0"/>
              <a:t>Развертки </a:t>
            </a:r>
            <a:r>
              <a:rPr lang="ru-RU" sz="2500" dirty="0"/>
              <a:t>фасадов</a:t>
            </a:r>
          </a:p>
          <a:p>
            <a:pPr marL="800100" indent="-342900"/>
            <a:r>
              <a:rPr lang="ru-RU" sz="2500" dirty="0" smtClean="0"/>
              <a:t>Трехмерная </a:t>
            </a:r>
            <a:r>
              <a:rPr lang="ru-RU" sz="2500" dirty="0"/>
              <a:t>визуализация гостиницы на плане</a:t>
            </a:r>
          </a:p>
          <a:p>
            <a:pPr marL="800100" indent="-342900"/>
            <a:r>
              <a:rPr lang="ru-RU" sz="2500" dirty="0" smtClean="0"/>
              <a:t>Эскизы </a:t>
            </a:r>
            <a:r>
              <a:rPr lang="ru-RU" sz="2500" dirty="0"/>
              <a:t>или визуализации номерного фонда</a:t>
            </a:r>
          </a:p>
          <a:p>
            <a:endParaRPr lang="ru-RU" sz="2400" dirty="0" smtClean="0"/>
          </a:p>
          <a:p>
            <a:pPr marL="0" indent="0" algn="just">
              <a:buNone/>
            </a:pPr>
            <a:endParaRPr lang="ru-RU" sz="2400" dirty="0" smtClean="0"/>
          </a:p>
        </p:txBody>
      </p:sp>
    </p:spTree>
    <p:extLst>
      <p:ext uri="{BB962C8B-B14F-4D97-AF65-F5344CB8AC3E}">
        <p14:creationId xmlns:p14="http://schemas.microsoft.com/office/powerpoint/2010/main" val="3466070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608014"/>
            <a:ext cx="10918819" cy="5449888"/>
          </a:xfrm>
          <a:solidFill>
            <a:schemeClr val="bg1"/>
          </a:solidFill>
        </p:spPr>
        <p:txBody>
          <a:bodyPr>
            <a:normAutofit/>
          </a:bodyPr>
          <a:lstStyle/>
          <a:p>
            <a:pPr marL="0" indent="457200" algn="ctr">
              <a:buNone/>
            </a:pPr>
            <a:r>
              <a:rPr lang="ru-RU" sz="2500" b="1" dirty="0" smtClean="0"/>
              <a:t>Обоснование целесообразности строительства.</a:t>
            </a:r>
          </a:p>
          <a:p>
            <a:pPr marL="0" indent="0" algn="just">
              <a:buNone/>
            </a:pPr>
            <a:r>
              <a:rPr lang="ru-RU" sz="2500" dirty="0" smtClean="0"/>
              <a:t>Началом </a:t>
            </a:r>
            <a:r>
              <a:rPr lang="ru-RU" sz="2500" dirty="0" err="1" smtClean="0"/>
              <a:t>предпроектных</a:t>
            </a:r>
            <a:r>
              <a:rPr lang="ru-RU" sz="2500" dirty="0" smtClean="0"/>
              <a:t> работ следует считать принятие решения </a:t>
            </a:r>
            <a:r>
              <a:rPr lang="ru-RU" sz="2500" dirty="0" smtClean="0"/>
              <a:t/>
            </a:r>
            <a:br>
              <a:rPr lang="ru-RU" sz="2500" dirty="0" smtClean="0"/>
            </a:br>
            <a:r>
              <a:rPr lang="ru-RU" sz="2500" dirty="0" smtClean="0"/>
              <a:t>о </a:t>
            </a:r>
            <a:r>
              <a:rPr lang="ru-RU" sz="2500" dirty="0" smtClean="0"/>
              <a:t>строительстве комплекса, отдельного здания или сооружения туристского назначения. Для принятия такого решения необходимо выяснить потребность в гостиничных местах.</a:t>
            </a:r>
          </a:p>
          <a:p>
            <a:pPr marL="0" indent="0" algn="ctr">
              <a:buNone/>
            </a:pPr>
            <a:r>
              <a:rPr lang="ru-RU" sz="2500" u="sng" dirty="0" smtClean="0"/>
              <a:t>При определении потребности в гостиничных местах учитывают:</a:t>
            </a:r>
          </a:p>
          <a:p>
            <a:pPr algn="just"/>
            <a:r>
              <a:rPr lang="ru-RU" sz="2500" dirty="0" smtClean="0"/>
              <a:t>значимость региона;</a:t>
            </a:r>
          </a:p>
          <a:p>
            <a:pPr algn="just"/>
            <a:r>
              <a:rPr lang="ru-RU" sz="2500" dirty="0" smtClean="0"/>
              <a:t>особенности регионального развития деловой активности;</a:t>
            </a:r>
          </a:p>
          <a:p>
            <a:pPr algn="just"/>
            <a:r>
              <a:rPr lang="ru-RU" sz="2500" dirty="0" smtClean="0"/>
              <a:t>внешние связи района;</a:t>
            </a:r>
          </a:p>
          <a:p>
            <a:pPr algn="just"/>
            <a:r>
              <a:rPr lang="ru-RU" sz="2500" dirty="0" smtClean="0"/>
              <a:t>развитие индустрии развлечений и отдыха, транспортной системы;</a:t>
            </a:r>
          </a:p>
          <a:p>
            <a:pPr algn="just"/>
            <a:r>
              <a:rPr lang="ru-RU" sz="2500" dirty="0" smtClean="0"/>
              <a:t>существующую обеспеченность региона гостиницами и степень их загрузки;</a:t>
            </a:r>
          </a:p>
          <a:p>
            <a:pPr algn="just"/>
            <a:r>
              <a:rPr lang="ru-RU" sz="2500" dirty="0" smtClean="0"/>
              <a:t>количество и пропускную способность мест притяжения туристов.</a:t>
            </a:r>
            <a:endParaRPr lang="en-US" sz="2500" dirty="0" smtClean="0"/>
          </a:p>
          <a:p>
            <a:pPr marL="0" indent="0" algn="just">
              <a:buNone/>
            </a:pPr>
            <a:endParaRPr lang="ru-RU" sz="2500" dirty="0" smtClean="0"/>
          </a:p>
        </p:txBody>
      </p:sp>
    </p:spTree>
    <p:extLst>
      <p:ext uri="{BB962C8B-B14F-4D97-AF65-F5344CB8AC3E}">
        <p14:creationId xmlns:p14="http://schemas.microsoft.com/office/powerpoint/2010/main" val="150483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1363503"/>
            <a:ext cx="10918819" cy="5314387"/>
          </a:xfrm>
          <a:solidFill>
            <a:schemeClr val="bg1"/>
          </a:solidFill>
        </p:spPr>
        <p:txBody>
          <a:bodyPr numCol="2">
            <a:normAutofit fontScale="92500"/>
          </a:bodyPr>
          <a:lstStyle/>
          <a:p>
            <a:r>
              <a:rPr lang="ru-RU" sz="2400" dirty="0" smtClean="0"/>
              <a:t>природные особенности и климатические условия района строительства, продолжительность, мощность, характер снежного покрова, начало и конец купального сезона, температура воды;</a:t>
            </a:r>
          </a:p>
          <a:p>
            <a:r>
              <a:rPr lang="ru-RU" sz="2400" dirty="0" smtClean="0"/>
              <a:t>наличие охранных зон в районе будущего строительства, отсутствие источников загрязнения среды;</a:t>
            </a:r>
          </a:p>
          <a:p>
            <a:r>
              <a:rPr lang="ru-RU" sz="2400" dirty="0" smtClean="0"/>
              <a:t>пролегающие туристские маршруты;</a:t>
            </a:r>
          </a:p>
          <a:p>
            <a:r>
              <a:rPr lang="ru-RU" sz="2400" dirty="0" smtClean="0"/>
              <a:t>контингент отдыхающих зимой и летом;</a:t>
            </a:r>
          </a:p>
          <a:p>
            <a:r>
              <a:rPr lang="ru-RU" sz="2400" dirty="0" smtClean="0"/>
              <a:t>возможность принятия иностранных туристов;</a:t>
            </a:r>
          </a:p>
          <a:p>
            <a:r>
              <a:rPr lang="ru-RU" sz="2400" dirty="0" smtClean="0"/>
              <a:t>назначение туристского учреждения (гостиница, турбаза, кемпинг и т.д.), расчет вместимости в летнее и зимнее время, возможность расширения намечаемого к строительству учреждения;</a:t>
            </a:r>
          </a:p>
          <a:p>
            <a:r>
              <a:rPr lang="ru-RU" sz="2400" dirty="0" smtClean="0"/>
              <a:t>наличие подъездных путей к объекту (в случае необходимости сооружения дорог указывается их ориентировочная протяженность);</a:t>
            </a:r>
          </a:p>
          <a:p>
            <a:r>
              <a:rPr lang="ru-RU" sz="2400" dirty="0" smtClean="0"/>
              <a:t>наличие сетей водопровода, канализации, энергоснабжения, связи;</a:t>
            </a:r>
          </a:p>
          <a:p>
            <a:r>
              <a:rPr lang="ru-RU" sz="2400" dirty="0" smtClean="0"/>
              <a:t>необходимость сноса жилых и нежилых зданий и условия компенсации за снос;</a:t>
            </a:r>
          </a:p>
          <a:p>
            <a:r>
              <a:rPr lang="ru-RU" sz="2400" dirty="0" smtClean="0"/>
              <a:t>целесообразность сооружения собственной прачечной, гаража и т. п.;</a:t>
            </a:r>
          </a:p>
          <a:p>
            <a:r>
              <a:rPr lang="ru-RU" sz="2400" dirty="0" smtClean="0"/>
              <a:t>ориентировочная стоимость строительства.</a:t>
            </a:r>
          </a:p>
          <a:p>
            <a:pPr marL="0" indent="0" algn="just">
              <a:buNone/>
            </a:pPr>
            <a:endParaRPr lang="ru-RU" sz="2400" dirty="0" smtClean="0"/>
          </a:p>
        </p:txBody>
      </p:sp>
      <p:sp>
        <p:nvSpPr>
          <p:cNvPr id="6" name="Прямоугольник 5"/>
          <p:cNvSpPr/>
          <p:nvPr/>
        </p:nvSpPr>
        <p:spPr>
          <a:xfrm>
            <a:off x="1199500" y="266253"/>
            <a:ext cx="9905270" cy="830997"/>
          </a:xfrm>
          <a:prstGeom prst="rect">
            <a:avLst/>
          </a:prstGeom>
          <a:solidFill>
            <a:schemeClr val="bg1"/>
          </a:solidFill>
        </p:spPr>
        <p:txBody>
          <a:bodyPr wrap="square">
            <a:spAutoFit/>
          </a:bodyPr>
          <a:lstStyle/>
          <a:p>
            <a:pPr algn="ctr"/>
            <a:r>
              <a:rPr lang="ru-RU" sz="2400" b="1" dirty="0" smtClean="0"/>
              <a:t>Обоснование целесообразности строительства (реконструкции) объекта заказчик готовит в виде справки, в которой должны быть отражены:</a:t>
            </a:r>
          </a:p>
        </p:txBody>
      </p:sp>
    </p:spTree>
    <p:extLst>
      <p:ext uri="{BB962C8B-B14F-4D97-AF65-F5344CB8AC3E}">
        <p14:creationId xmlns:p14="http://schemas.microsoft.com/office/powerpoint/2010/main" val="1856075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540327"/>
            <a:ext cx="10806547" cy="5703311"/>
          </a:xfrm>
          <a:solidFill>
            <a:schemeClr val="bg1"/>
          </a:solidFill>
        </p:spPr>
        <p:txBody>
          <a:bodyPr numCol="1">
            <a:normAutofit/>
          </a:bodyPr>
          <a:lstStyle/>
          <a:p>
            <a:pPr marL="0" indent="0" algn="just">
              <a:buNone/>
            </a:pPr>
            <a:r>
              <a:rPr lang="ru-RU" sz="2400" b="1" dirty="0" smtClean="0"/>
              <a:t>Выбор    участка.    </a:t>
            </a:r>
            <a:r>
              <a:rPr lang="ru-RU" sz="2400" dirty="0" smtClean="0"/>
              <a:t>При    проектировании    гостиницы   архитекторы  добиваются  рациональности    сооружения,    его    максимального  благоустройства  и комфортабельности. Грамотный  экономичный  проект  удобного  здания -это только часть работы. Важно  еще до начала разработки проекта    выбрать  участок  под  строительство  гостиницы,  привязать  новое строение к местности, обеспечить его  гармоничное  сочетание  с  соседними  зданиями,  так  чтобы  не  нарушить существующий архитектурный ансамбль.</a:t>
            </a:r>
          </a:p>
          <a:p>
            <a:endParaRPr lang="ru-RU" sz="2400" dirty="0" smtClean="0"/>
          </a:p>
          <a:p>
            <a:pPr marL="0" indent="0" algn="ctr">
              <a:buNone/>
            </a:pPr>
            <a:r>
              <a:rPr lang="ru-RU" sz="2400" i="1" dirty="0"/>
              <a:t>П</a:t>
            </a:r>
            <a:r>
              <a:rPr lang="ru-RU" sz="2400" i="1" dirty="0" smtClean="0"/>
              <a:t>ри выборе участка проверяются:</a:t>
            </a:r>
          </a:p>
          <a:p>
            <a:pPr marL="0" indent="0">
              <a:buNone/>
            </a:pPr>
            <a:r>
              <a:rPr lang="ru-RU" sz="2400" dirty="0" smtClean="0"/>
              <a:t>• </a:t>
            </a:r>
            <a:r>
              <a:rPr lang="ru-RU" sz="2400" dirty="0" err="1" smtClean="0"/>
              <a:t>экологичность</a:t>
            </a:r>
            <a:r>
              <a:rPr lang="ru-RU" sz="2400" dirty="0" smtClean="0"/>
              <a:t> участка; </a:t>
            </a:r>
          </a:p>
          <a:p>
            <a:pPr marL="0" indent="0">
              <a:buNone/>
            </a:pPr>
            <a:r>
              <a:rPr lang="ru-RU" sz="2400" dirty="0" smtClean="0"/>
              <a:t>• транспортные связи; </a:t>
            </a:r>
          </a:p>
          <a:p>
            <a:pPr marL="0" indent="0">
              <a:buNone/>
            </a:pPr>
            <a:r>
              <a:rPr lang="ru-RU" sz="2400" dirty="0" smtClean="0"/>
              <a:t>• наличие зеленых насаждений; </a:t>
            </a:r>
          </a:p>
          <a:p>
            <a:pPr marL="0" indent="0">
              <a:buNone/>
            </a:pPr>
            <a:r>
              <a:rPr lang="ru-RU" sz="2400" dirty="0" smtClean="0"/>
              <a:t>• затопляемость паводковыми водами; </a:t>
            </a:r>
          </a:p>
          <a:p>
            <a:pPr marL="0" indent="0">
              <a:buNone/>
            </a:pPr>
            <a:r>
              <a:rPr lang="ru-RU" sz="2400" dirty="0" smtClean="0"/>
              <a:t>• качество основания с точки зрения сейсмичности. </a:t>
            </a:r>
          </a:p>
          <a:p>
            <a:pPr marL="0" indent="0" algn="just">
              <a:buNone/>
            </a:pPr>
            <a:endParaRPr lang="ru-RU" sz="2400" dirty="0" smtClean="0"/>
          </a:p>
        </p:txBody>
      </p:sp>
    </p:spTree>
    <p:extLst>
      <p:ext uri="{BB962C8B-B14F-4D97-AF65-F5344CB8AC3E}">
        <p14:creationId xmlns:p14="http://schemas.microsoft.com/office/powerpoint/2010/main" val="1184421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1163782"/>
            <a:ext cx="10806547" cy="4779818"/>
          </a:xfrm>
          <a:solidFill>
            <a:schemeClr val="bg1"/>
          </a:solidFill>
        </p:spPr>
        <p:txBody>
          <a:bodyPr numCol="1">
            <a:normAutofit/>
          </a:bodyPr>
          <a:lstStyle/>
          <a:p>
            <a:r>
              <a:rPr lang="ru-RU" sz="2400" dirty="0" smtClean="0"/>
              <a:t>Серьезным    этапом    при    проектировании    является    использование особенностей  рельефа  и  пейзажа.  Во  многих  проектах  они  являются  составной частью внешнего вида гостиницы, его декоративными элементами.</a:t>
            </a:r>
          </a:p>
          <a:p>
            <a:r>
              <a:rPr lang="ru-RU" sz="2400" dirty="0" smtClean="0"/>
              <a:t>При  проектировании  городских  гостиниц  необходимо  учитывать,  что время  у  гостей    ограничено,    длительные    переезды    их    не    устраивают.  Следовательно, участок должен быть недалеко от центральной части города, но желательно не на шумной  улице.  Большим  удобством  является  близость  вокзала,  торговых, культурных  учреждений.  Очень  важно,  чтобы  рядом  был  парк,  сад  или гостиничный сквер. </a:t>
            </a:r>
          </a:p>
          <a:p>
            <a:r>
              <a:rPr lang="ru-RU" sz="2400" dirty="0" smtClean="0"/>
              <a:t>В  технических  условиях  на  подсоединение  к  инженерным  сетям  должны  быть  указаны  не  только  точки  подключения  и  мощность коммуникаций,  но  и  их  длина  по  участку,  без  чего  невозможно  оценить трудоемкость и ориентировочную стоимость предстоящих работ.</a:t>
            </a:r>
          </a:p>
          <a:p>
            <a:pPr marL="0" indent="0" algn="just">
              <a:buNone/>
            </a:pPr>
            <a:endParaRPr lang="ru-RU" sz="2400" dirty="0" smtClean="0"/>
          </a:p>
        </p:txBody>
      </p:sp>
    </p:spTree>
    <p:extLst>
      <p:ext uri="{BB962C8B-B14F-4D97-AF65-F5344CB8AC3E}">
        <p14:creationId xmlns:p14="http://schemas.microsoft.com/office/powerpoint/2010/main" val="1715953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1690688"/>
            <a:ext cx="10806547" cy="3395662"/>
          </a:xfrm>
          <a:solidFill>
            <a:schemeClr val="bg1"/>
          </a:solidFill>
        </p:spPr>
        <p:txBody>
          <a:bodyPr numCol="1">
            <a:normAutofit/>
          </a:bodyPr>
          <a:lstStyle/>
          <a:p>
            <a:r>
              <a:rPr lang="ru-RU" sz="2400" dirty="0" smtClean="0"/>
              <a:t>В    особых    случаях    требуются    согласования    с    водной    службой Государственного  управления  природных  ресурсов  и  охраны  окружающей среды Министерства  природных  ресурсов  РФ  и  Государственной  инспекции безопасности дорожного движения (ГИБДД).</a:t>
            </a:r>
          </a:p>
          <a:p>
            <a:r>
              <a:rPr lang="ru-RU" sz="2400" dirty="0" smtClean="0"/>
              <a:t> Задание  на  проектирование  составляется заказчиком  при  участии  проектной  организации,  которой  поручается  его разработка. </a:t>
            </a:r>
            <a:br>
              <a:rPr lang="ru-RU" sz="2400" dirty="0" smtClean="0"/>
            </a:br>
            <a:r>
              <a:rPr lang="ru-RU" sz="2400" dirty="0" smtClean="0"/>
              <a:t>При    составлении    задания    руководствуются  «Инструкцией    о составе,  порядке    разработки,    согласования    и    утверждения  градостроительной документации».</a:t>
            </a:r>
          </a:p>
          <a:p>
            <a:pPr marL="0" indent="0" algn="just">
              <a:buNone/>
            </a:pPr>
            <a:endParaRPr lang="ru-RU" sz="2400" dirty="0" smtClean="0"/>
          </a:p>
        </p:txBody>
      </p:sp>
    </p:spTree>
    <p:extLst>
      <p:ext uri="{BB962C8B-B14F-4D97-AF65-F5344CB8AC3E}">
        <p14:creationId xmlns:p14="http://schemas.microsoft.com/office/powerpoint/2010/main" val="1577560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8438" y="849456"/>
            <a:ext cx="10806547" cy="4551219"/>
          </a:xfrm>
          <a:solidFill>
            <a:schemeClr val="bg1"/>
          </a:solidFill>
        </p:spPr>
        <p:txBody>
          <a:bodyPr numCol="1">
            <a:normAutofit/>
          </a:bodyPr>
          <a:lstStyle/>
          <a:p>
            <a:pPr marL="0" indent="0" algn="ctr">
              <a:spcBef>
                <a:spcPts val="1200"/>
              </a:spcBef>
              <a:buNone/>
            </a:pPr>
            <a:r>
              <a:rPr lang="ru-RU" dirty="0" smtClean="0"/>
              <a:t>Работы </a:t>
            </a:r>
            <a:r>
              <a:rPr lang="ru-RU" dirty="0"/>
              <a:t>начинаются </a:t>
            </a:r>
            <a:r>
              <a:rPr lang="ru-RU" dirty="0" smtClean="0"/>
              <a:t>с </a:t>
            </a:r>
            <a:r>
              <a:rPr lang="ru-RU" b="1" i="1" dirty="0" smtClean="0"/>
              <a:t>подготовительного этапа</a:t>
            </a:r>
            <a:r>
              <a:rPr lang="ru-RU" dirty="0" smtClean="0"/>
              <a:t>, </a:t>
            </a:r>
            <a:r>
              <a:rPr lang="ru-RU" dirty="0"/>
              <a:t>предусматривающего анализ места размещения </a:t>
            </a:r>
            <a:r>
              <a:rPr lang="ru-RU" dirty="0" smtClean="0"/>
              <a:t>будущего </a:t>
            </a:r>
            <a:r>
              <a:rPr lang="ru-RU" dirty="0"/>
              <a:t>объекта. </a:t>
            </a:r>
            <a:r>
              <a:rPr lang="ru-RU" dirty="0" smtClean="0"/>
              <a:t>Проектировщики обрабатывают </a:t>
            </a:r>
            <a:r>
              <a:rPr lang="ru-RU" dirty="0"/>
              <a:t>следующую информацию:</a:t>
            </a:r>
          </a:p>
          <a:p>
            <a:pPr algn="ctr"/>
            <a:r>
              <a:rPr lang="ru-RU" dirty="0"/>
              <a:t>Оценка участка, выделенного под застройку (площадь, рельеф, местоположение</a:t>
            </a:r>
            <a:r>
              <a:rPr lang="ru-RU" dirty="0" smtClean="0"/>
              <a:t>);</a:t>
            </a:r>
          </a:p>
          <a:p>
            <a:pPr algn="ctr"/>
            <a:r>
              <a:rPr lang="ru-RU" dirty="0" smtClean="0"/>
              <a:t>Прилегающая застройка;</a:t>
            </a:r>
          </a:p>
          <a:p>
            <a:pPr algn="ctr"/>
            <a:r>
              <a:rPr lang="ru-RU" dirty="0" smtClean="0"/>
              <a:t>Наличие </a:t>
            </a:r>
            <a:r>
              <a:rPr lang="ru-RU" dirty="0"/>
              <a:t>инженерных коммуникаций</a:t>
            </a:r>
            <a:r>
              <a:rPr lang="ru-RU" dirty="0" smtClean="0"/>
              <a:t>.</a:t>
            </a:r>
          </a:p>
          <a:p>
            <a:pPr marL="0" indent="0" algn="ctr">
              <a:buNone/>
            </a:pPr>
            <a:r>
              <a:rPr lang="ru-RU" dirty="0"/>
              <a:t>Далее проводятся маркетинговые исследования с целью выявления рентабельности объекта и расчёта ориентировочных сроков </a:t>
            </a:r>
            <a:r>
              <a:rPr lang="ru-RU" dirty="0" smtClean="0"/>
              <a:t>его окупаемости</a:t>
            </a:r>
            <a:r>
              <a:rPr lang="ru-RU" dirty="0"/>
              <a:t>.</a:t>
            </a:r>
          </a:p>
        </p:txBody>
      </p:sp>
    </p:spTree>
    <p:extLst>
      <p:ext uri="{BB962C8B-B14F-4D97-AF65-F5344CB8AC3E}">
        <p14:creationId xmlns:p14="http://schemas.microsoft.com/office/powerpoint/2010/main" val="1194110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8529" y="1142431"/>
            <a:ext cx="10811436" cy="4249840"/>
          </a:xfrm>
          <a:solidFill>
            <a:schemeClr val="bg1"/>
          </a:solidFill>
        </p:spPr>
        <p:txBody>
          <a:bodyPr/>
          <a:lstStyle/>
          <a:p>
            <a:pPr marL="0" indent="0" algn="ctr">
              <a:buNone/>
            </a:pPr>
            <a:r>
              <a:rPr lang="ru-RU" sz="2800" b="1" dirty="0" smtClean="0"/>
              <a:t>План:</a:t>
            </a:r>
            <a:endParaRPr lang="ru-RU" sz="3200" b="1" dirty="0" smtClean="0"/>
          </a:p>
          <a:p>
            <a:pPr marL="0" indent="0">
              <a:buNone/>
            </a:pPr>
            <a:r>
              <a:rPr lang="ru-RU" sz="2800" dirty="0" smtClean="0"/>
              <a:t>1. Основные </a:t>
            </a:r>
            <a:r>
              <a:rPr lang="ru-RU" sz="2800" dirty="0"/>
              <a:t>фонды гостиничных </a:t>
            </a:r>
            <a:r>
              <a:rPr lang="ru-RU" sz="2800" dirty="0" smtClean="0"/>
              <a:t>предприятий</a:t>
            </a:r>
          </a:p>
          <a:p>
            <a:pPr marL="0" indent="0">
              <a:buNone/>
            </a:pPr>
            <a:r>
              <a:rPr lang="ru-RU" sz="2800" dirty="0" smtClean="0"/>
              <a:t>2. Основные </a:t>
            </a:r>
            <a:r>
              <a:rPr lang="ru-RU" sz="2800" dirty="0"/>
              <a:t>понятия </a:t>
            </a:r>
            <a:r>
              <a:rPr lang="ru-RU" sz="2800" dirty="0" smtClean="0"/>
              <a:t>проектирования</a:t>
            </a:r>
          </a:p>
          <a:p>
            <a:pPr marL="0" indent="0">
              <a:buNone/>
            </a:pPr>
            <a:r>
              <a:rPr lang="ru-RU" sz="2800" dirty="0" smtClean="0"/>
              <a:t>3. Этапы проектирования гостиниц</a:t>
            </a:r>
          </a:p>
          <a:p>
            <a:pPr marL="0" indent="0">
              <a:buNone/>
            </a:pPr>
            <a:r>
              <a:rPr lang="ru-RU" sz="2800" dirty="0" smtClean="0"/>
              <a:t>4. Виды проектов</a:t>
            </a:r>
          </a:p>
          <a:p>
            <a:pPr marL="0" indent="0">
              <a:buNone/>
            </a:pPr>
            <a:r>
              <a:rPr lang="ru-RU" sz="2800" dirty="0" smtClean="0"/>
              <a:t>5. Принципы проектирования</a:t>
            </a:r>
          </a:p>
          <a:p>
            <a:pPr marL="0" indent="0">
              <a:buNone/>
            </a:pPr>
            <a:r>
              <a:rPr lang="ru-RU" sz="2800" dirty="0" smtClean="0">
                <a:solidFill>
                  <a:schemeClr val="bg2">
                    <a:lumMod val="25000"/>
                  </a:schemeClr>
                </a:solidFill>
              </a:rPr>
              <a:t>6. Нормативная </a:t>
            </a:r>
            <a:r>
              <a:rPr lang="ru-RU" sz="2800" dirty="0">
                <a:solidFill>
                  <a:schemeClr val="bg2">
                    <a:lumMod val="25000"/>
                  </a:schemeClr>
                </a:solidFill>
              </a:rPr>
              <a:t>база проектирования и </a:t>
            </a:r>
            <a:r>
              <a:rPr lang="ru-RU" sz="2800" dirty="0" smtClean="0">
                <a:solidFill>
                  <a:schemeClr val="bg2">
                    <a:lumMod val="25000"/>
                  </a:schemeClr>
                </a:solidFill>
              </a:rPr>
              <a:t>строительства</a:t>
            </a:r>
          </a:p>
          <a:p>
            <a:pPr marL="0" indent="0">
              <a:buNone/>
            </a:pPr>
            <a:r>
              <a:rPr lang="ru-RU" sz="2800" dirty="0" smtClean="0">
                <a:solidFill>
                  <a:schemeClr val="bg2">
                    <a:lumMod val="25000"/>
                  </a:schemeClr>
                </a:solidFill>
              </a:rPr>
              <a:t>7. Требования</a:t>
            </a:r>
            <a:r>
              <a:rPr lang="ru-RU" sz="2800" dirty="0">
                <a:solidFill>
                  <a:schemeClr val="bg2">
                    <a:lumMod val="25000"/>
                  </a:schemeClr>
                </a:solidFill>
              </a:rPr>
              <a:t>, предъявляемые к зданиям </a:t>
            </a:r>
            <a:r>
              <a:rPr lang="ru-RU" sz="2800" dirty="0" smtClean="0">
                <a:solidFill>
                  <a:schemeClr val="bg2">
                    <a:lumMod val="25000"/>
                  </a:schemeClr>
                </a:solidFill>
              </a:rPr>
              <a:t>гостиничных предприятий</a:t>
            </a:r>
            <a:endParaRPr lang="ru-RU" sz="2800" dirty="0" smtClean="0">
              <a:solidFill>
                <a:schemeClr val="bg2">
                  <a:lumMod val="25000"/>
                </a:schemeClr>
              </a:solidFill>
            </a:endParaRPr>
          </a:p>
        </p:txBody>
      </p:sp>
    </p:spTree>
    <p:extLst>
      <p:ext uri="{BB962C8B-B14F-4D97-AF65-F5344CB8AC3E}">
        <p14:creationId xmlns:p14="http://schemas.microsoft.com/office/powerpoint/2010/main" val="3446858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4220" y="397307"/>
            <a:ext cx="11432030" cy="6137563"/>
          </a:xfrm>
          <a:solidFill>
            <a:schemeClr val="bg1"/>
          </a:solidFill>
        </p:spPr>
        <p:txBody>
          <a:bodyPr numCol="1">
            <a:normAutofit lnSpcReduction="10000"/>
          </a:bodyPr>
          <a:lstStyle/>
          <a:p>
            <a:pPr marL="0" indent="0" algn="ctr">
              <a:spcAft>
                <a:spcPts val="1200"/>
              </a:spcAft>
              <a:buNone/>
            </a:pPr>
            <a:r>
              <a:rPr lang="ru-RU" sz="2400" b="1" i="1" u="sng" dirty="0"/>
              <a:t>Основные принципы, принимаемые во внимание при проектировании гостиницы</a:t>
            </a:r>
            <a:r>
              <a:rPr lang="ru-RU" sz="2400" b="1" i="1" u="sng" dirty="0" smtClean="0"/>
              <a:t>:</a:t>
            </a:r>
          </a:p>
          <a:p>
            <a:r>
              <a:rPr lang="ru-RU" sz="2200" dirty="0" smtClean="0"/>
              <a:t>Здание </a:t>
            </a:r>
            <a:r>
              <a:rPr lang="ru-RU" sz="2200" dirty="0"/>
              <a:t>(или комплекс зданий) </a:t>
            </a:r>
            <a:r>
              <a:rPr lang="ru-RU" sz="2200" dirty="0" smtClean="0"/>
              <a:t>должно </a:t>
            </a:r>
            <a:r>
              <a:rPr lang="ru-RU" sz="2200" dirty="0"/>
              <a:t>органически вписываться в окружающую </a:t>
            </a:r>
            <a:r>
              <a:rPr lang="ru-RU" sz="2200" dirty="0" smtClean="0"/>
              <a:t/>
            </a:r>
            <a:br>
              <a:rPr lang="ru-RU" sz="2200" dirty="0" smtClean="0"/>
            </a:br>
            <a:r>
              <a:rPr lang="ru-RU" sz="2200" dirty="0" smtClean="0"/>
              <a:t>среду</a:t>
            </a:r>
            <a:r>
              <a:rPr lang="ru-RU" sz="2200" dirty="0"/>
              <a:t>, сохраняя особенности городского или сельского ландшафта;</a:t>
            </a:r>
          </a:p>
          <a:p>
            <a:r>
              <a:rPr lang="ru-RU" sz="2200" dirty="0" smtClean="0"/>
              <a:t>Следует </a:t>
            </a:r>
            <a:r>
              <a:rPr lang="ru-RU" sz="2200" dirty="0"/>
              <a:t>учитывать природно-климатические </a:t>
            </a:r>
            <a:r>
              <a:rPr lang="ru-RU" sz="2200" dirty="0" smtClean="0"/>
              <a:t>факторы (температуру </a:t>
            </a:r>
            <a:r>
              <a:rPr lang="ru-RU" sz="2200" dirty="0"/>
              <a:t>и влажность воздуха, количество осадков, скорость и направление </a:t>
            </a:r>
            <a:r>
              <a:rPr lang="ru-RU" sz="2200" dirty="0" smtClean="0"/>
              <a:t>ветра и </a:t>
            </a:r>
            <a:r>
              <a:rPr lang="ru-RU" sz="2200" dirty="0"/>
              <a:t>пр</a:t>
            </a:r>
            <a:r>
              <a:rPr lang="ru-RU" sz="2200" dirty="0" smtClean="0"/>
              <a:t>.);</a:t>
            </a:r>
            <a:endParaRPr lang="ru-RU" sz="2200" dirty="0"/>
          </a:p>
          <a:p>
            <a:r>
              <a:rPr lang="ru-RU" sz="2200" dirty="0" smtClean="0"/>
              <a:t>Планировка </a:t>
            </a:r>
            <a:r>
              <a:rPr lang="ru-RU" sz="2200" dirty="0"/>
              <a:t>здания должна обеспечивать рациональную организацию обслуживания и соответствующий комфорт проживающим, отвечать функциональным требованиям (удобство подъезда к зданию, близость магистралей);</a:t>
            </a:r>
          </a:p>
          <a:p>
            <a:r>
              <a:rPr lang="ru-RU" sz="2200" dirty="0" smtClean="0"/>
              <a:t>Готовый проект - здание </a:t>
            </a:r>
            <a:r>
              <a:rPr lang="ru-RU" sz="2200" dirty="0"/>
              <a:t>должно соответствовать эстетическим, техническим, санитарно-гигиеническим, экологическим </a:t>
            </a:r>
            <a:r>
              <a:rPr lang="ru-RU" sz="2200" dirty="0" smtClean="0"/>
              <a:t>нормам, а также следует предусматривать </a:t>
            </a:r>
            <a:r>
              <a:rPr lang="ru-RU" sz="2200" dirty="0"/>
              <a:t>возможность реконструкции здания;</a:t>
            </a:r>
          </a:p>
          <a:p>
            <a:r>
              <a:rPr lang="ru-RU" sz="2200" dirty="0" smtClean="0"/>
              <a:t>Архитектурное</a:t>
            </a:r>
            <a:r>
              <a:rPr lang="ru-RU" sz="2200" dirty="0"/>
              <a:t>, конструктивное и планировочное решения здания должны обеспечивать оптимальное соотношение затрат на его эксплуатацию и доходов от предоставления услуг гостиничного предприятия;</a:t>
            </a:r>
          </a:p>
          <a:p>
            <a:r>
              <a:rPr lang="ru-RU" sz="2200" dirty="0" smtClean="0"/>
              <a:t>При </a:t>
            </a:r>
            <a:r>
              <a:rPr lang="ru-RU" sz="2200" dirty="0"/>
              <a:t>проектировании здания определенную роль играют рекламные соображения: обеспечение оформления фасада, подчеркивающего престижность гостиницы, установление рекордов определенного направления (самая высокая гостиница, </a:t>
            </a:r>
            <a:r>
              <a:rPr lang="ru-RU" sz="2200" dirty="0" smtClean="0"/>
              <a:t/>
            </a:r>
            <a:br>
              <a:rPr lang="ru-RU" sz="2200" dirty="0" smtClean="0"/>
            </a:br>
            <a:r>
              <a:rPr lang="ru-RU" sz="2200" dirty="0" smtClean="0"/>
              <a:t>самая </a:t>
            </a:r>
            <a:r>
              <a:rPr lang="ru-RU" sz="2200" dirty="0"/>
              <a:t>экзотичная гостиница и т.д.).</a:t>
            </a:r>
          </a:p>
          <a:p>
            <a:endParaRPr lang="ru-RU" sz="2400" dirty="0" smtClean="0"/>
          </a:p>
          <a:p>
            <a:pPr marL="0" indent="0" algn="just">
              <a:buNone/>
            </a:pPr>
            <a:endParaRPr lang="ru-RU" sz="2400" dirty="0" smtClean="0"/>
          </a:p>
        </p:txBody>
      </p:sp>
    </p:spTree>
    <p:extLst>
      <p:ext uri="{BB962C8B-B14F-4D97-AF65-F5344CB8AC3E}">
        <p14:creationId xmlns:p14="http://schemas.microsoft.com/office/powerpoint/2010/main" val="89103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7084" y="557212"/>
            <a:ext cx="11137324" cy="5800726"/>
          </a:xfrm>
          <a:solidFill>
            <a:schemeClr val="bg1"/>
          </a:solidFill>
        </p:spPr>
        <p:txBody>
          <a:bodyPr numCol="1">
            <a:normAutofit/>
          </a:bodyPr>
          <a:lstStyle/>
          <a:p>
            <a:pPr marL="0" indent="0" algn="ctr">
              <a:buNone/>
            </a:pPr>
            <a:endParaRPr lang="ru-RU" sz="2400" dirty="0" smtClean="0"/>
          </a:p>
          <a:p>
            <a:pPr marL="0" indent="0" algn="ctr">
              <a:buNone/>
            </a:pPr>
            <a:r>
              <a:rPr lang="ru-RU" sz="2400" dirty="0" smtClean="0"/>
              <a:t>Техническое </a:t>
            </a:r>
            <a:r>
              <a:rPr lang="ru-RU" sz="2400" dirty="0"/>
              <a:t>задание на проектирование гостиницы разрабатывается либо самим заказчиком, либо совместно со специалистами-проектировщиками. </a:t>
            </a:r>
            <a:endParaRPr lang="ru-RU" sz="2400" dirty="0" smtClean="0"/>
          </a:p>
          <a:p>
            <a:pPr marL="0" indent="0" algn="ctr">
              <a:buNone/>
            </a:pPr>
            <a:r>
              <a:rPr lang="ru-RU" sz="2400" b="1" i="1" u="sng" dirty="0" smtClean="0"/>
              <a:t>В </a:t>
            </a:r>
            <a:r>
              <a:rPr lang="ru-RU" sz="2400" b="1" i="1" u="sng" dirty="0"/>
              <a:t>базовое техническое задание </a:t>
            </a:r>
            <a:r>
              <a:rPr lang="ru-RU" sz="2400" i="1" u="sng" dirty="0"/>
              <a:t>на проектирование гостиницы входит</a:t>
            </a:r>
            <a:r>
              <a:rPr lang="ru-RU" sz="2400" i="1" u="sng" dirty="0" smtClean="0"/>
              <a:t>:</a:t>
            </a:r>
          </a:p>
          <a:p>
            <a:r>
              <a:rPr lang="ru-RU" sz="2400" dirty="0" smtClean="0"/>
              <a:t>описание </a:t>
            </a:r>
            <a:r>
              <a:rPr lang="ru-RU" sz="2400" dirty="0"/>
              <a:t>номерного фонда</a:t>
            </a:r>
          </a:p>
          <a:p>
            <a:r>
              <a:rPr lang="ru-RU" sz="2400" dirty="0" smtClean="0"/>
              <a:t>описание </a:t>
            </a:r>
            <a:r>
              <a:rPr lang="ru-RU" sz="2400" dirty="0"/>
              <a:t>общественных </a:t>
            </a:r>
            <a:r>
              <a:rPr lang="ru-RU" sz="2400" dirty="0" smtClean="0"/>
              <a:t>зон</a:t>
            </a:r>
          </a:p>
          <a:p>
            <a:r>
              <a:rPr lang="ru-RU" sz="2400" dirty="0" smtClean="0"/>
              <a:t>требования </a:t>
            </a:r>
            <a:r>
              <a:rPr lang="ru-RU" sz="2400" dirty="0"/>
              <a:t>к уровню отделки номеров и общественных зон</a:t>
            </a:r>
          </a:p>
          <a:p>
            <a:r>
              <a:rPr lang="ru-RU" sz="2400" dirty="0" smtClean="0"/>
              <a:t>спецификация </a:t>
            </a:r>
            <a:r>
              <a:rPr lang="ru-RU" sz="2400" dirty="0"/>
              <a:t>обслуживающей инфраструктуры</a:t>
            </a:r>
          </a:p>
          <a:p>
            <a:r>
              <a:rPr lang="ru-RU" sz="2400" dirty="0" smtClean="0"/>
              <a:t>архитектурное </a:t>
            </a:r>
            <a:r>
              <a:rPr lang="ru-RU" sz="2400" dirty="0"/>
              <a:t>решение объекта</a:t>
            </a:r>
          </a:p>
          <a:p>
            <a:r>
              <a:rPr lang="ru-RU" sz="2400" dirty="0" smtClean="0"/>
              <a:t>конструктивное </a:t>
            </a:r>
            <a:r>
              <a:rPr lang="ru-RU" sz="2400" dirty="0"/>
              <a:t>решение объекта</a:t>
            </a:r>
          </a:p>
          <a:p>
            <a:r>
              <a:rPr lang="ru-RU" sz="2400" dirty="0"/>
              <a:t>и</a:t>
            </a:r>
            <a:r>
              <a:rPr lang="ru-RU" sz="2400" dirty="0" smtClean="0"/>
              <a:t>нженерные </a:t>
            </a:r>
            <a:r>
              <a:rPr lang="ru-RU" sz="2400" dirty="0"/>
              <a:t>системы</a:t>
            </a:r>
          </a:p>
          <a:p>
            <a:r>
              <a:rPr lang="ru-RU" sz="2400" dirty="0" smtClean="0"/>
              <a:t>благоустройство </a:t>
            </a:r>
            <a:r>
              <a:rPr lang="ru-RU" sz="2400" dirty="0"/>
              <a:t>территории</a:t>
            </a:r>
          </a:p>
          <a:p>
            <a:endParaRPr lang="ru-RU" sz="2400" dirty="0" smtClean="0"/>
          </a:p>
          <a:p>
            <a:pPr marL="0" indent="0" algn="just">
              <a:buNone/>
            </a:pPr>
            <a:endParaRPr lang="ru-RU" sz="2400" dirty="0" smtClean="0"/>
          </a:p>
        </p:txBody>
      </p:sp>
    </p:spTree>
    <p:extLst>
      <p:ext uri="{BB962C8B-B14F-4D97-AF65-F5344CB8AC3E}">
        <p14:creationId xmlns:p14="http://schemas.microsoft.com/office/powerpoint/2010/main" val="3937870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1" y="411595"/>
            <a:ext cx="11382944" cy="5860618"/>
          </a:xfrm>
          <a:solidFill>
            <a:schemeClr val="bg1"/>
          </a:solidFill>
        </p:spPr>
        <p:txBody>
          <a:bodyPr numCol="1">
            <a:normAutofit lnSpcReduction="10000"/>
          </a:bodyPr>
          <a:lstStyle/>
          <a:p>
            <a:pPr marL="0" indent="0" algn="ctr">
              <a:buNone/>
            </a:pPr>
            <a:endParaRPr lang="ru-RU" sz="2400" dirty="0" smtClean="0"/>
          </a:p>
          <a:p>
            <a:pPr marL="0" indent="0" algn="ctr">
              <a:spcAft>
                <a:spcPts val="1800"/>
              </a:spcAft>
              <a:buNone/>
            </a:pPr>
            <a:r>
              <a:rPr lang="ru-RU" sz="3200" b="1" i="1" u="sng" dirty="0" smtClean="0"/>
              <a:t>Второй этап проектирования </a:t>
            </a:r>
          </a:p>
          <a:p>
            <a:pPr marL="0" indent="0" algn="ctr">
              <a:spcBef>
                <a:spcPts val="1200"/>
              </a:spcBef>
              <a:buNone/>
            </a:pPr>
            <a:r>
              <a:rPr lang="ru-RU" dirty="0" smtClean="0"/>
              <a:t>После </a:t>
            </a:r>
            <a:r>
              <a:rPr lang="ru-RU" dirty="0"/>
              <a:t>утверждения заказчиком эскизного проекта гостиницы начинается проектирование утверждаемой части - </a:t>
            </a:r>
            <a:r>
              <a:rPr lang="ru-RU" b="1" i="1" dirty="0">
                <a:solidFill>
                  <a:srgbClr val="C00000"/>
                </a:solidFill>
              </a:rPr>
              <a:t>стадия Проект. </a:t>
            </a:r>
            <a:endParaRPr lang="ru-RU" b="1" i="1" dirty="0" smtClean="0">
              <a:solidFill>
                <a:srgbClr val="C00000"/>
              </a:solidFill>
            </a:endParaRPr>
          </a:p>
          <a:p>
            <a:pPr algn="ctr">
              <a:spcBef>
                <a:spcPts val="1200"/>
              </a:spcBef>
            </a:pPr>
            <a:r>
              <a:rPr lang="ru-RU" dirty="0" smtClean="0"/>
              <a:t>окончательно </a:t>
            </a:r>
            <a:r>
              <a:rPr lang="ru-RU" dirty="0"/>
              <a:t>сводятся поэтажные планы и разрезы </a:t>
            </a:r>
            <a:r>
              <a:rPr lang="ru-RU" dirty="0" smtClean="0"/>
              <a:t/>
            </a:r>
            <a:br>
              <a:rPr lang="ru-RU" dirty="0" smtClean="0"/>
            </a:br>
            <a:r>
              <a:rPr lang="ru-RU" dirty="0" smtClean="0"/>
              <a:t>в </a:t>
            </a:r>
            <a:r>
              <a:rPr lang="ru-RU" dirty="0"/>
              <a:t>соответствии с расчетами архитекторов, конструкторов и </a:t>
            </a:r>
            <a:r>
              <a:rPr lang="ru-RU" dirty="0" smtClean="0"/>
              <a:t>технологов</a:t>
            </a:r>
          </a:p>
          <a:p>
            <a:pPr algn="ctr">
              <a:spcBef>
                <a:spcPts val="1200"/>
              </a:spcBef>
            </a:pPr>
            <a:r>
              <a:rPr lang="ru-RU" dirty="0" smtClean="0"/>
              <a:t>каждая </a:t>
            </a:r>
            <a:r>
              <a:rPr lang="ru-RU" dirty="0"/>
              <a:t>проектная группа разрабатывает свои разделы проекта гостиницы в четком взаимодействии со смежными группами </a:t>
            </a:r>
            <a:r>
              <a:rPr lang="ru-RU" dirty="0" smtClean="0"/>
              <a:t>проектировщиков</a:t>
            </a:r>
          </a:p>
          <a:p>
            <a:pPr algn="ctr">
              <a:spcBef>
                <a:spcPts val="1200"/>
              </a:spcBef>
            </a:pPr>
            <a:r>
              <a:rPr lang="ru-RU" dirty="0" smtClean="0"/>
              <a:t>согласовываются </a:t>
            </a:r>
            <a:r>
              <a:rPr lang="ru-RU" dirty="0"/>
              <a:t>все архитектурные и инженерные решения отеля и </a:t>
            </a:r>
            <a:r>
              <a:rPr lang="ru-RU" dirty="0" smtClean="0"/>
              <a:t>разрабатываются </a:t>
            </a:r>
            <a:r>
              <a:rPr lang="ru-RU" dirty="0"/>
              <a:t>конструктивные решения. </a:t>
            </a:r>
            <a:endParaRPr lang="ru-RU" dirty="0" smtClean="0"/>
          </a:p>
          <a:p>
            <a:pPr marL="0" indent="0" algn="ctr">
              <a:spcBef>
                <a:spcPts val="1200"/>
              </a:spcBef>
              <a:buNone/>
            </a:pPr>
            <a:r>
              <a:rPr lang="ru-RU" dirty="0" smtClean="0"/>
              <a:t>Каждый </a:t>
            </a:r>
            <a:r>
              <a:rPr lang="ru-RU" dirty="0"/>
              <a:t>раздел проекта согласовывается с главным архитектором проекта.</a:t>
            </a:r>
          </a:p>
        </p:txBody>
      </p:sp>
    </p:spTree>
    <p:extLst>
      <p:ext uri="{BB962C8B-B14F-4D97-AF65-F5344CB8AC3E}">
        <p14:creationId xmlns:p14="http://schemas.microsoft.com/office/powerpoint/2010/main" val="91039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51" y="1111683"/>
            <a:ext cx="11382944" cy="4589030"/>
          </a:xfrm>
          <a:solidFill>
            <a:schemeClr val="bg1"/>
          </a:solidFill>
        </p:spPr>
        <p:txBody>
          <a:bodyPr numCol="1">
            <a:normAutofit/>
          </a:bodyPr>
          <a:lstStyle/>
          <a:p>
            <a:pPr marL="0" indent="0" algn="ctr">
              <a:buNone/>
            </a:pPr>
            <a:endParaRPr lang="ru-RU" sz="2400" dirty="0" smtClean="0"/>
          </a:p>
          <a:p>
            <a:pPr marL="0" indent="0" algn="ctr">
              <a:spcAft>
                <a:spcPts val="1800"/>
              </a:spcAft>
              <a:buNone/>
            </a:pPr>
            <a:r>
              <a:rPr lang="ru-RU" sz="3200" b="1" i="1" u="sng" dirty="0" smtClean="0"/>
              <a:t>Третий </a:t>
            </a:r>
            <a:r>
              <a:rPr lang="ru-RU" sz="3200" b="1" i="1" u="sng" dirty="0" smtClean="0"/>
              <a:t>заключительный этап проектирования </a:t>
            </a:r>
          </a:p>
          <a:p>
            <a:pPr marL="0" indent="0" algn="ctr">
              <a:spcAft>
                <a:spcPts val="1800"/>
              </a:spcAft>
              <a:buNone/>
            </a:pPr>
            <a:r>
              <a:rPr lang="ru-RU" sz="2600" dirty="0" smtClean="0"/>
              <a:t>После </a:t>
            </a:r>
            <a:r>
              <a:rPr lang="ru-RU" sz="2600" dirty="0"/>
              <a:t>утверждения Проекта гостиницы в экспертизе выпускается </a:t>
            </a:r>
            <a:r>
              <a:rPr lang="ru-RU" sz="2600" dirty="0" smtClean="0"/>
              <a:t/>
            </a:r>
            <a:br>
              <a:rPr lang="ru-RU" sz="2600" dirty="0" smtClean="0"/>
            </a:br>
            <a:r>
              <a:rPr lang="ru-RU" sz="2600" b="1" i="1" dirty="0" smtClean="0">
                <a:solidFill>
                  <a:srgbClr val="C00000"/>
                </a:solidFill>
              </a:rPr>
              <a:t>Рабочая </a:t>
            </a:r>
            <a:r>
              <a:rPr lang="ru-RU" sz="2600" b="1" i="1" dirty="0">
                <a:solidFill>
                  <a:srgbClr val="C00000"/>
                </a:solidFill>
              </a:rPr>
              <a:t>документация. </a:t>
            </a:r>
            <a:endParaRPr lang="ru-RU" sz="2600" b="1" i="1" dirty="0" smtClean="0">
              <a:solidFill>
                <a:srgbClr val="C00000"/>
              </a:solidFill>
            </a:endParaRPr>
          </a:p>
          <a:p>
            <a:pPr algn="ctr">
              <a:spcBef>
                <a:spcPts val="1200"/>
              </a:spcBef>
            </a:pPr>
            <a:r>
              <a:rPr lang="ru-RU" sz="2600" dirty="0" smtClean="0"/>
              <a:t>выполняется </a:t>
            </a:r>
            <a:r>
              <a:rPr lang="ru-RU" sz="2600" dirty="0"/>
              <a:t>максимальная проработка всех узлов и деталей, </a:t>
            </a:r>
            <a:r>
              <a:rPr lang="ru-RU" sz="2600" dirty="0" smtClean="0"/>
              <a:t/>
            </a:r>
            <a:br>
              <a:rPr lang="ru-RU" sz="2600" dirty="0" smtClean="0"/>
            </a:br>
            <a:r>
              <a:rPr lang="ru-RU" sz="2600" dirty="0" smtClean="0"/>
              <a:t>выпуск </a:t>
            </a:r>
            <a:r>
              <a:rPr lang="ru-RU" sz="2600" dirty="0"/>
              <a:t>смет и спецификаций по архитектурным и инженерным разделам проекта гостиницы. Результатом проектных работ является готовая </a:t>
            </a:r>
            <a:r>
              <a:rPr lang="ru-RU" sz="2600" dirty="0" smtClean="0"/>
              <a:t/>
            </a:r>
            <a:br>
              <a:rPr lang="ru-RU" sz="2600" dirty="0" smtClean="0"/>
            </a:br>
            <a:r>
              <a:rPr lang="ru-RU" sz="2600" dirty="0" smtClean="0"/>
              <a:t>Рабочая </a:t>
            </a:r>
            <a:r>
              <a:rPr lang="ru-RU" sz="2600" dirty="0"/>
              <a:t>документация необходимая для строительства гостиницы. </a:t>
            </a:r>
          </a:p>
        </p:txBody>
      </p:sp>
    </p:spTree>
    <p:extLst>
      <p:ext uri="{BB962C8B-B14F-4D97-AF65-F5344CB8AC3E}">
        <p14:creationId xmlns:p14="http://schemas.microsoft.com/office/powerpoint/2010/main" val="45725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540328"/>
            <a:ext cx="10806547" cy="5946198"/>
          </a:xfrm>
          <a:solidFill>
            <a:schemeClr val="bg1"/>
          </a:solidFill>
        </p:spPr>
        <p:txBody>
          <a:bodyPr numCol="1">
            <a:normAutofit fontScale="92500" lnSpcReduction="10000"/>
          </a:bodyPr>
          <a:lstStyle/>
          <a:p>
            <a:pPr marL="0" indent="0" algn="ctr">
              <a:buNone/>
            </a:pPr>
            <a:r>
              <a:rPr lang="ru-RU" sz="2400" b="1" dirty="0" smtClean="0"/>
              <a:t>4. Виды проектов</a:t>
            </a:r>
          </a:p>
          <a:p>
            <a:pPr marL="0" indent="457200" algn="ctr">
              <a:buNone/>
            </a:pPr>
            <a:r>
              <a:rPr lang="ru-RU" sz="2400" b="1" dirty="0" smtClean="0"/>
              <a:t>Проект</a:t>
            </a:r>
            <a:r>
              <a:rPr lang="ru-RU" sz="2400" dirty="0" smtClean="0"/>
              <a:t> - научно  обоснованный  комплекс  технической</a:t>
            </a:r>
            <a:br>
              <a:rPr lang="ru-RU" sz="2400" dirty="0" smtClean="0"/>
            </a:br>
            <a:r>
              <a:rPr lang="ru-RU" sz="2400" dirty="0" smtClean="0"/>
              <a:t> документации (расчеты,    чертежи,    пояснительная    записка, т.д.),    </a:t>
            </a:r>
            <a:br>
              <a:rPr lang="ru-RU" sz="2400" dirty="0" smtClean="0"/>
            </a:br>
            <a:r>
              <a:rPr lang="ru-RU" sz="2400" dirty="0" smtClean="0"/>
              <a:t>необходимой   для осуществления строительства объекта.</a:t>
            </a:r>
          </a:p>
          <a:p>
            <a:pPr marL="0" indent="0" algn="ctr">
              <a:buNone/>
            </a:pPr>
            <a:r>
              <a:rPr lang="ru-RU" sz="2400" i="1" u="sng" dirty="0" smtClean="0"/>
              <a:t>Проект состоит из следующих разделов:</a:t>
            </a:r>
          </a:p>
          <a:p>
            <a:r>
              <a:rPr lang="ru-RU" sz="2400" dirty="0" smtClean="0"/>
              <a:t>общая  пояснительная  записка (необходима  для  получения  четкого представления    о    проектируемом    объекте,    в    ней    определяется целесообразность проектирования и строительства);</a:t>
            </a:r>
          </a:p>
          <a:p>
            <a:r>
              <a:rPr lang="ru-RU" sz="2400" dirty="0" smtClean="0"/>
              <a:t>архитектурные  решения (генеральный  план,  внешняя  и внутренняя отделка);</a:t>
            </a:r>
          </a:p>
          <a:p>
            <a:r>
              <a:rPr lang="ru-RU" sz="2400" dirty="0" smtClean="0"/>
              <a:t>конструктивные    решения  (схема    фундамента,    конструкция    стен, перекрытий,  выбор  материалов  для  конструктивных  элементов,  расчеты нагрузок);</a:t>
            </a:r>
          </a:p>
          <a:p>
            <a:r>
              <a:rPr lang="ru-RU" sz="2400" dirty="0" smtClean="0"/>
              <a:t>технологические    решения  (организация    процесса,    расчет  численности работающих);</a:t>
            </a:r>
          </a:p>
          <a:p>
            <a:r>
              <a:rPr lang="ru-RU" sz="2400" dirty="0" smtClean="0"/>
              <a:t>решения по инженерному обеспечению и оборудованию зданий;</a:t>
            </a:r>
          </a:p>
          <a:p>
            <a:r>
              <a:rPr lang="ru-RU" sz="2400" dirty="0" smtClean="0"/>
              <a:t>охрана окружающей среды (описание мероприятий);</a:t>
            </a:r>
          </a:p>
          <a:p>
            <a:r>
              <a:rPr lang="ru-RU" sz="2400" dirty="0" smtClean="0"/>
              <a:t>сметная    документация  (определяет    общую    стоимость    здания    и  служит основанием для финансирования работ).</a:t>
            </a:r>
          </a:p>
          <a:p>
            <a:pPr marL="0" indent="0" algn="just">
              <a:buNone/>
            </a:pPr>
            <a:endParaRPr lang="ru-RU" sz="2400" dirty="0" smtClean="0"/>
          </a:p>
        </p:txBody>
      </p:sp>
    </p:spTree>
    <p:extLst>
      <p:ext uri="{BB962C8B-B14F-4D97-AF65-F5344CB8AC3E}">
        <p14:creationId xmlns:p14="http://schemas.microsoft.com/office/powerpoint/2010/main" val="3148859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540328"/>
            <a:ext cx="10806547" cy="5388986"/>
          </a:xfrm>
          <a:solidFill>
            <a:schemeClr val="bg1"/>
          </a:solidFill>
        </p:spPr>
        <p:txBody>
          <a:bodyPr numCol="1">
            <a:normAutofit/>
          </a:bodyPr>
          <a:lstStyle/>
          <a:p>
            <a:pPr marL="0" indent="457200">
              <a:buNone/>
            </a:pPr>
            <a:r>
              <a:rPr lang="ru-RU" sz="2400" dirty="0" smtClean="0"/>
              <a:t>Задача  архитектора,  приступающего  к  проектированию  гостиничных зданий,  заключается    в    тщательном    изучении    жизненного    процесса  гостиницы  и  его закономерностей. Необходимо ознакомиться с фактическим состоянием процесса в  данное  время  и  тенденциями  его  развития,  т.к.  каждое    здание  рассчитывается    на    длительный    срок    эксплуатации.</a:t>
            </a:r>
          </a:p>
          <a:p>
            <a:pPr marL="0" indent="457200">
              <a:buNone/>
            </a:pPr>
            <a:endParaRPr lang="ru-RU" sz="2400" dirty="0" smtClean="0"/>
          </a:p>
          <a:p>
            <a:pPr marL="0" indent="457200" algn="ctr">
              <a:buNone/>
            </a:pPr>
            <a:r>
              <a:rPr lang="ru-RU" sz="2400" dirty="0" smtClean="0"/>
              <a:t>  </a:t>
            </a:r>
            <a:r>
              <a:rPr lang="ru-RU" sz="2400" u="sng" dirty="0" smtClean="0"/>
              <a:t>Существуют    два    одинаково  необходимых  вида  предварительного ознакомления:</a:t>
            </a:r>
          </a:p>
          <a:p>
            <a:pPr marL="457200" indent="-457200">
              <a:buFont typeface="+mj-lt"/>
              <a:buAutoNum type="arabicPeriod"/>
            </a:pPr>
            <a:r>
              <a:rPr lang="ru-RU" sz="2400" dirty="0" smtClean="0"/>
              <a:t>изучение  отечественного  и  зарубежного  опыта  строительства гостиничных зданий с помощью литературы, проектов, фотографий;</a:t>
            </a:r>
          </a:p>
          <a:p>
            <a:pPr marL="457200" indent="-457200">
              <a:buFont typeface="+mj-lt"/>
              <a:buAutoNum type="arabicPeriod"/>
            </a:pPr>
            <a:r>
              <a:rPr lang="ru-RU" sz="2400" dirty="0" smtClean="0"/>
              <a:t>изучение  эксплуатации  зданий  туристских  учреждений (наблюдение </a:t>
            </a:r>
            <a:br>
              <a:rPr lang="ru-RU" sz="2400" dirty="0" smtClean="0"/>
            </a:br>
            <a:r>
              <a:rPr lang="ru-RU" sz="2400" dirty="0" smtClean="0"/>
              <a:t>за  функциональным    процессом    и    изучение    условий    работы  обслуживающего персонала  и  жизни  туристов),  знакомство  </a:t>
            </a:r>
            <a:br>
              <a:rPr lang="ru-RU" sz="2400" dirty="0" smtClean="0"/>
            </a:br>
            <a:r>
              <a:rPr lang="ru-RU" sz="2400" dirty="0" smtClean="0"/>
              <a:t>с  планировкой  зданий,  их оборудованием и конструкциями.</a:t>
            </a:r>
          </a:p>
          <a:p>
            <a:pPr marL="0" indent="0" algn="just">
              <a:buNone/>
            </a:pPr>
            <a:endParaRPr lang="ru-RU" sz="2400" dirty="0" smtClean="0"/>
          </a:p>
        </p:txBody>
      </p:sp>
    </p:spTree>
    <p:extLst>
      <p:ext uri="{BB962C8B-B14F-4D97-AF65-F5344CB8AC3E}">
        <p14:creationId xmlns:p14="http://schemas.microsoft.com/office/powerpoint/2010/main" val="2241803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6774" y="1161618"/>
            <a:ext cx="10661073" cy="4367645"/>
          </a:xfrm>
          <a:solidFill>
            <a:schemeClr val="bg1"/>
          </a:solidFill>
        </p:spPr>
        <p:txBody>
          <a:bodyPr numCol="1">
            <a:normAutofit/>
          </a:bodyPr>
          <a:lstStyle/>
          <a:p>
            <a:pPr marL="0" indent="457200" algn="just">
              <a:buNone/>
            </a:pPr>
            <a:r>
              <a:rPr lang="ru-RU" dirty="0"/>
              <a:t>После изучения технического задания с изложенными в нем исходными данными для проектирования наступает процесс творческих поисков воплощения предложенной темы в реальную архитектурно-художественную композицию. </a:t>
            </a:r>
            <a:endParaRPr lang="ru-RU" dirty="0" smtClean="0"/>
          </a:p>
          <a:p>
            <a:pPr marL="0" indent="457200" algn="just">
              <a:buNone/>
            </a:pPr>
            <a:r>
              <a:rPr lang="ru-RU" dirty="0" smtClean="0"/>
              <a:t>По </a:t>
            </a:r>
            <a:r>
              <a:rPr lang="ru-RU" dirty="0"/>
              <a:t>возможности разрабатываются несколько независимых проектов, из которых выбирают лучший по экономическим, техническим и функциональным показателям. </a:t>
            </a:r>
            <a:endParaRPr lang="ru-RU" dirty="0" smtClean="0"/>
          </a:p>
          <a:p>
            <a:pPr marL="0" indent="457200" algn="just">
              <a:buNone/>
            </a:pPr>
            <a:r>
              <a:rPr lang="ru-RU" dirty="0" smtClean="0"/>
              <a:t>Используя </a:t>
            </a:r>
            <a:r>
              <a:rPr lang="ru-RU" dirty="0"/>
              <a:t>выбранные и утвержденные проектные предложения, разрабатывают рабочие чертежи, необходимые для производства работ строительной организацией.</a:t>
            </a:r>
            <a:endParaRPr lang="ru-RU" sz="2400" dirty="0" smtClean="0"/>
          </a:p>
        </p:txBody>
      </p:sp>
    </p:spTree>
    <p:extLst>
      <p:ext uri="{BB962C8B-B14F-4D97-AF65-F5344CB8AC3E}">
        <p14:creationId xmlns:p14="http://schemas.microsoft.com/office/powerpoint/2010/main" val="2491879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5" y="782394"/>
            <a:ext cx="10806547" cy="5018331"/>
          </a:xfrm>
          <a:solidFill>
            <a:schemeClr val="bg1"/>
          </a:solidFill>
        </p:spPr>
        <p:txBody>
          <a:bodyPr numCol="1">
            <a:normAutofit/>
          </a:bodyPr>
          <a:lstStyle/>
          <a:p>
            <a:pPr marL="185738" indent="0">
              <a:buNone/>
            </a:pPr>
            <a:r>
              <a:rPr lang="ru-RU" sz="2400" dirty="0" smtClean="0"/>
              <a:t>Проект, разработанный для однократного применения, называется </a:t>
            </a:r>
            <a:r>
              <a:rPr lang="ru-RU" sz="2400" b="1" dirty="0" smtClean="0"/>
              <a:t>индивидуальным.  </a:t>
            </a:r>
            <a:r>
              <a:rPr lang="ru-RU" sz="2400" dirty="0" smtClean="0"/>
              <a:t>Здания  массового  строительства  строят по типовым    проектам,    рекомендованным как наиболее экономичные,  </a:t>
            </a:r>
            <a:br>
              <a:rPr lang="ru-RU" sz="2400" dirty="0" smtClean="0"/>
            </a:br>
            <a:r>
              <a:rPr lang="ru-RU" sz="2400" dirty="0" smtClean="0"/>
              <a:t>технически  совершенные для многократного применения</a:t>
            </a:r>
            <a:r>
              <a:rPr lang="en-US" sz="2400" dirty="0" smtClean="0"/>
              <a:t>.</a:t>
            </a:r>
          </a:p>
          <a:p>
            <a:pPr marL="185738" indent="0">
              <a:buNone/>
            </a:pPr>
            <a:r>
              <a:rPr lang="en-US" sz="2400" dirty="0"/>
              <a:t/>
            </a:r>
            <a:br>
              <a:rPr lang="en-US" sz="2400" dirty="0"/>
            </a:br>
            <a:r>
              <a:rPr lang="ru-RU" sz="2400" dirty="0" smtClean="0"/>
              <a:t>При  оформлении  проектной документации следует руководствоваться  следующими определениями. </a:t>
            </a:r>
          </a:p>
          <a:p>
            <a:r>
              <a:rPr lang="ru-RU" sz="2400" b="1" dirty="0" smtClean="0"/>
              <a:t>Новое    строительство </a:t>
            </a:r>
            <a:r>
              <a:rPr lang="ru-RU" sz="2400" dirty="0"/>
              <a:t>— </a:t>
            </a:r>
            <a:r>
              <a:rPr lang="ru-RU" sz="2400" dirty="0" smtClean="0"/>
              <a:t>строительство</a:t>
            </a:r>
            <a:r>
              <a:rPr lang="en-US" sz="2400" dirty="0" smtClean="0"/>
              <a:t> </a:t>
            </a:r>
            <a:r>
              <a:rPr lang="ru-RU" sz="2400" dirty="0" smtClean="0"/>
              <a:t>здания, осуществляемое</a:t>
            </a:r>
            <a:r>
              <a:rPr lang="en-US" sz="2400" dirty="0" smtClean="0"/>
              <a:t> </a:t>
            </a:r>
            <a:r>
              <a:rPr lang="ru-RU" sz="2400" dirty="0" smtClean="0"/>
              <a:t>на новых  площадках и по первоначально</a:t>
            </a:r>
            <a:r>
              <a:rPr lang="en-US" sz="2400" dirty="0" smtClean="0"/>
              <a:t> </a:t>
            </a:r>
            <a:r>
              <a:rPr lang="ru-RU" sz="2400" dirty="0" smtClean="0"/>
              <a:t>разработанному</a:t>
            </a:r>
            <a:r>
              <a:rPr lang="en-US" sz="2400" dirty="0" smtClean="0"/>
              <a:t> </a:t>
            </a:r>
            <a:r>
              <a:rPr lang="ru-RU" sz="2400" dirty="0" smtClean="0"/>
              <a:t>и</a:t>
            </a:r>
            <a:r>
              <a:rPr lang="en-US" sz="2400" dirty="0" smtClean="0"/>
              <a:t> </a:t>
            </a:r>
            <a:r>
              <a:rPr lang="ru-RU" sz="2400" dirty="0" smtClean="0"/>
              <a:t>утвержденному проекту.</a:t>
            </a:r>
          </a:p>
          <a:p>
            <a:r>
              <a:rPr lang="ru-RU" sz="2400" b="1" dirty="0" smtClean="0"/>
              <a:t>Расширение    действующего    предприятия </a:t>
            </a:r>
            <a:r>
              <a:rPr lang="ru-RU" sz="2400" dirty="0"/>
              <a:t>—</a:t>
            </a:r>
            <a:r>
              <a:rPr lang="en-US" sz="2400" dirty="0" smtClean="0"/>
              <a:t> </a:t>
            </a:r>
            <a:r>
              <a:rPr lang="ru-RU" sz="2400" dirty="0" smtClean="0"/>
              <a:t>осуществляемое по утвержденному новому проекту строительство вторых  и  последующих очередей  действующего предприятия, дополнительных зданий, а также  расширение действующих зданий с увеличением пропускной способности.</a:t>
            </a:r>
          </a:p>
          <a:p>
            <a:pPr marL="0" indent="0" algn="just">
              <a:buNone/>
            </a:pPr>
            <a:endParaRPr lang="ru-RU" sz="2400" dirty="0" smtClean="0"/>
          </a:p>
        </p:txBody>
      </p:sp>
    </p:spTree>
    <p:extLst>
      <p:ext uri="{BB962C8B-B14F-4D97-AF65-F5344CB8AC3E}">
        <p14:creationId xmlns:p14="http://schemas.microsoft.com/office/powerpoint/2010/main" val="4156653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0453" y="1027907"/>
            <a:ext cx="11031092" cy="4815682"/>
          </a:xfrm>
          <a:solidFill>
            <a:schemeClr val="bg1"/>
          </a:solidFill>
        </p:spPr>
        <p:txBody>
          <a:bodyPr numCol="1">
            <a:normAutofit/>
          </a:bodyPr>
          <a:lstStyle/>
          <a:p>
            <a:pPr algn="just"/>
            <a:r>
              <a:rPr lang="ru-RU" sz="2400" b="1" dirty="0" smtClean="0"/>
              <a:t>Реконструкция действующего предприятия </a:t>
            </a:r>
            <a:r>
              <a:rPr lang="ru-RU" sz="2400" dirty="0" smtClean="0"/>
              <a:t>—</a:t>
            </a:r>
            <a:r>
              <a:rPr lang="en-US" sz="2400" dirty="0" smtClean="0"/>
              <a:t> </a:t>
            </a:r>
            <a:r>
              <a:rPr lang="ru-RU" sz="2400" dirty="0" smtClean="0"/>
              <a:t>осуществляемое    по  единому  проекту полное или частичное переоборудование  и  переустройство предприятия  (без строительства    новых    и    расширения    действующих  объектов) с заменой  устаревшего    оборудования. Реконструкция  действующего предприятия может  осуществляться   в    целях изменения  профиля    предприятия. К реконструкции  действующего предприятия  относится также и строительство новых зданий   и объектов того же  назначения    взамен    ликвидируемых    зданий, дальнейшая  эксплуатация  которых </a:t>
            </a:r>
            <a:br>
              <a:rPr lang="ru-RU" sz="2400" dirty="0" smtClean="0"/>
            </a:br>
            <a:r>
              <a:rPr lang="ru-RU" sz="2400" dirty="0" smtClean="0"/>
              <a:t>по технико-экономическим    показателям    признана нецелесообразной.</a:t>
            </a:r>
          </a:p>
          <a:p>
            <a:r>
              <a:rPr lang="ru-RU" sz="2400" b="1" dirty="0" smtClean="0"/>
              <a:t>Техническое   перевооружение   действующего   предприятия </a:t>
            </a:r>
            <a:r>
              <a:rPr lang="ru-RU" sz="2400" dirty="0"/>
              <a:t>— о</a:t>
            </a:r>
            <a:r>
              <a:rPr lang="ru-RU" sz="2400" dirty="0" smtClean="0"/>
              <a:t>существление в соответствии  с  планом  развития  учреждения по проектам и сметам отдельных  видов работ по повышению до современных требований  технического  уровня путем внедрения новой техники и новых технологий.</a:t>
            </a:r>
          </a:p>
          <a:p>
            <a:pPr marL="0" indent="0" algn="just">
              <a:buNone/>
            </a:pPr>
            <a:endParaRPr lang="ru-RU" sz="2400" dirty="0" smtClean="0"/>
          </a:p>
        </p:txBody>
      </p:sp>
    </p:spTree>
    <p:extLst>
      <p:ext uri="{BB962C8B-B14F-4D97-AF65-F5344CB8AC3E}">
        <p14:creationId xmlns:p14="http://schemas.microsoft.com/office/powerpoint/2010/main" val="2384904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5" y="1086503"/>
            <a:ext cx="10806547" cy="4742798"/>
          </a:xfrm>
          <a:solidFill>
            <a:schemeClr val="bg1"/>
          </a:solidFill>
        </p:spPr>
        <p:txBody>
          <a:bodyPr numCol="1">
            <a:noAutofit/>
          </a:bodyPr>
          <a:lstStyle/>
          <a:p>
            <a:pPr marL="0" indent="0">
              <a:buNone/>
            </a:pPr>
            <a:r>
              <a:rPr lang="ru-RU" sz="2400" dirty="0" smtClean="0"/>
              <a:t>Проектирование </a:t>
            </a:r>
            <a:r>
              <a:rPr lang="ru-RU" sz="2400" dirty="0"/>
              <a:t>гостиничных предприятий должно основываться на следующих </a:t>
            </a:r>
            <a:r>
              <a:rPr lang="ru-RU" sz="2400" b="1" u="sng" dirty="0"/>
              <a:t>основных </a:t>
            </a:r>
            <a:r>
              <a:rPr lang="ru-RU" sz="2400" b="1" u="sng" dirty="0" smtClean="0"/>
              <a:t>принципах</a:t>
            </a:r>
            <a:r>
              <a:rPr lang="en-US" sz="2400" b="1" u="sng" dirty="0"/>
              <a:t>:</a:t>
            </a:r>
            <a:endParaRPr lang="ru-RU" sz="2400" b="1" u="sng" dirty="0" smtClean="0"/>
          </a:p>
          <a:p>
            <a:pPr marL="0" indent="0">
              <a:buNone/>
            </a:pPr>
            <a:r>
              <a:rPr lang="ru-RU" sz="2400" dirty="0" smtClean="0"/>
              <a:t/>
            </a:r>
            <a:br>
              <a:rPr lang="ru-RU" sz="2400" dirty="0" smtClean="0"/>
            </a:br>
            <a:r>
              <a:rPr lang="ru-RU" sz="2400" b="1" i="1" dirty="0" smtClean="0"/>
              <a:t>Последовательность</a:t>
            </a:r>
            <a:r>
              <a:rPr lang="ru-RU" sz="2400" b="1" i="1" dirty="0"/>
              <a:t>.</a:t>
            </a:r>
            <a:r>
              <a:rPr lang="ru-RU" sz="2400" b="1" dirty="0"/>
              <a:t> </a:t>
            </a:r>
            <a:r>
              <a:rPr lang="ru-RU" sz="2400" dirty="0"/>
              <a:t>Первоначально решаются общие вопросы обоснования целесообразности строительства, а затем определяются основные технологические, объемно-планировочные, конструктивные, архитектурные и другие решения</a:t>
            </a:r>
            <a:r>
              <a:rPr lang="ru-RU" sz="2400" dirty="0" smtClean="0"/>
              <a:t>.</a:t>
            </a:r>
          </a:p>
          <a:p>
            <a:pPr marL="0" indent="0">
              <a:buNone/>
            </a:pPr>
            <a:r>
              <a:rPr lang="ru-RU" sz="2400" dirty="0" smtClean="0"/>
              <a:t/>
            </a:r>
            <a:br>
              <a:rPr lang="ru-RU" sz="2400" dirty="0" smtClean="0"/>
            </a:br>
            <a:r>
              <a:rPr lang="ru-RU" sz="2400" b="1" i="1" dirty="0" err="1"/>
              <a:t>Этапность</a:t>
            </a:r>
            <a:r>
              <a:rPr lang="ru-RU" sz="2400" b="1" i="1" dirty="0"/>
              <a:t> процесса проектирования.</a:t>
            </a:r>
            <a:r>
              <a:rPr lang="ru-RU" sz="2400" b="1" dirty="0"/>
              <a:t> </a:t>
            </a:r>
            <a:r>
              <a:rPr lang="ru-RU" sz="2400" dirty="0"/>
              <a:t>Перед проектированием конкретного гостиничного предприятия должна выполняться схема развития туризма и МТБ </a:t>
            </a:r>
            <a:r>
              <a:rPr lang="en-US" sz="2400" dirty="0" smtClean="0"/>
              <a:t/>
            </a:r>
            <a:br>
              <a:rPr lang="en-US" sz="2400" dirty="0" smtClean="0"/>
            </a:br>
            <a:r>
              <a:rPr lang="ru-RU" sz="2400" dirty="0" smtClean="0"/>
              <a:t>в </a:t>
            </a:r>
            <a:r>
              <a:rPr lang="ru-RU" sz="2400" dirty="0"/>
              <a:t>регионе, затем проект комплексной районной планировки местности, имеющей рекреационные ресурсы, а после этого выполняется генеральный план района и проект детальной планировки гостиничного комплекса.</a:t>
            </a:r>
            <a:endParaRPr lang="ru-RU" sz="2400" dirty="0" smtClean="0"/>
          </a:p>
        </p:txBody>
      </p:sp>
      <p:sp>
        <p:nvSpPr>
          <p:cNvPr id="6" name="Прямоугольник 5"/>
          <p:cNvSpPr/>
          <p:nvPr/>
        </p:nvSpPr>
        <p:spPr>
          <a:xfrm>
            <a:off x="2562950" y="452118"/>
            <a:ext cx="7066096" cy="461665"/>
          </a:xfrm>
          <a:prstGeom prst="rect">
            <a:avLst/>
          </a:prstGeom>
          <a:solidFill>
            <a:schemeClr val="bg1"/>
          </a:solidFill>
        </p:spPr>
        <p:txBody>
          <a:bodyPr wrap="square">
            <a:spAutoFit/>
          </a:bodyPr>
          <a:lstStyle/>
          <a:p>
            <a:pPr algn="ctr"/>
            <a:r>
              <a:rPr lang="ru-RU" sz="2400" b="1" dirty="0" smtClean="0"/>
              <a:t>5.Принципы </a:t>
            </a:r>
            <a:r>
              <a:rPr lang="ru-RU" sz="2400" b="1" dirty="0"/>
              <a:t>проектирования</a:t>
            </a:r>
            <a:endParaRPr lang="ru-RU" sz="2400" dirty="0"/>
          </a:p>
        </p:txBody>
      </p:sp>
    </p:spTree>
    <p:extLst>
      <p:ext uri="{BB962C8B-B14F-4D97-AF65-F5344CB8AC3E}">
        <p14:creationId xmlns:p14="http://schemas.microsoft.com/office/powerpoint/2010/main" val="228647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1091" y="1316183"/>
            <a:ext cx="9794881" cy="4713143"/>
          </a:xfrm>
          <a:solidFill>
            <a:schemeClr val="bg1"/>
          </a:solidFill>
        </p:spPr>
        <p:txBody>
          <a:bodyPr>
            <a:normAutofit lnSpcReduction="10000"/>
          </a:bodyPr>
          <a:lstStyle/>
          <a:p>
            <a:pPr marL="0" indent="0" algn="just">
              <a:spcBef>
                <a:spcPts val="1200"/>
              </a:spcBef>
              <a:buNone/>
            </a:pPr>
            <a:endParaRPr lang="ru-RU" sz="2400" b="1" dirty="0" smtClean="0"/>
          </a:p>
          <a:p>
            <a:pPr marL="0" indent="0" algn="just">
              <a:spcBef>
                <a:spcPts val="1200"/>
              </a:spcBef>
              <a:buNone/>
            </a:pPr>
            <a:r>
              <a:rPr lang="ru-RU" sz="2400" b="1" dirty="0" smtClean="0"/>
              <a:t>Основные    </a:t>
            </a:r>
            <a:r>
              <a:rPr lang="ru-RU" sz="2400" b="1" dirty="0"/>
              <a:t>фонды    предприятий,    учреждений    </a:t>
            </a:r>
            <a:r>
              <a:rPr lang="ru-RU" sz="2400" b="1" dirty="0" smtClean="0"/>
              <a:t>и    </a:t>
            </a:r>
            <a:r>
              <a:rPr lang="ru-RU" sz="2400" b="1" dirty="0"/>
              <a:t>организаций  </a:t>
            </a:r>
            <a:r>
              <a:rPr lang="ru-RU" sz="2400" dirty="0"/>
              <a:t>представляют собой  совокупность  средств  </a:t>
            </a:r>
            <a:r>
              <a:rPr lang="ru-RU" sz="2400" dirty="0" smtClean="0"/>
              <a:t>и  </a:t>
            </a:r>
            <a:r>
              <a:rPr lang="ru-RU" sz="2400" dirty="0"/>
              <a:t>орудий  труда,  действующих  в натуральной  форме  в  течение    длительного    </a:t>
            </a:r>
            <a:r>
              <a:rPr lang="ru-RU" sz="2400" dirty="0" smtClean="0"/>
              <a:t>времени как    </a:t>
            </a:r>
            <a:r>
              <a:rPr lang="ru-RU" sz="2400" dirty="0"/>
              <a:t>в    сфере  материального  производства,  так  и  </a:t>
            </a:r>
            <a:r>
              <a:rPr lang="ru-RU" sz="2400" dirty="0" smtClean="0"/>
              <a:t>в непроизводственной  </a:t>
            </a:r>
            <a:r>
              <a:rPr lang="ru-RU" sz="2400" dirty="0"/>
              <a:t>сфере</a:t>
            </a:r>
            <a:r>
              <a:rPr lang="ru-RU" sz="2400" dirty="0" smtClean="0"/>
              <a:t>.</a:t>
            </a:r>
          </a:p>
          <a:p>
            <a:pPr marL="0" indent="0" algn="just">
              <a:buNone/>
            </a:pPr>
            <a:endParaRPr lang="ru-RU" sz="2400" dirty="0" smtClean="0"/>
          </a:p>
          <a:p>
            <a:pPr marL="0" indent="0" algn="just">
              <a:buNone/>
            </a:pPr>
            <a:r>
              <a:rPr lang="ru-RU" sz="2400" dirty="0" smtClean="0"/>
              <a:t>Различают    </a:t>
            </a:r>
            <a:r>
              <a:rPr lang="ru-RU" sz="2400" b="1" dirty="0"/>
              <a:t>основные    производственные    фонды</a:t>
            </a:r>
            <a:r>
              <a:rPr lang="ru-RU" sz="2400" dirty="0"/>
              <a:t>,  действующие    на  предприятиях  и  предназначенные  для  изготовления  продукции (механизмов,  оборудования,    разного    рода    изделий    и    товаров),    и    </a:t>
            </a:r>
            <a:r>
              <a:rPr lang="ru-RU" sz="2400" b="1" dirty="0"/>
              <a:t>основные непроизводственные  фонды</a:t>
            </a:r>
            <a:r>
              <a:rPr lang="ru-RU" sz="2400" dirty="0"/>
              <a:t>,  действующие  в  сфере  обслуживания  в медицинских, бытовых, торговых, оздоровительных и </a:t>
            </a:r>
            <a:r>
              <a:rPr lang="ru-RU" sz="2400" dirty="0" smtClean="0"/>
              <a:t>других учреждениях.</a:t>
            </a:r>
          </a:p>
        </p:txBody>
      </p:sp>
      <p:sp>
        <p:nvSpPr>
          <p:cNvPr id="2" name="Заголовок 1"/>
          <p:cNvSpPr>
            <a:spLocks noGrp="1"/>
          </p:cNvSpPr>
          <p:nvPr>
            <p:ph type="title"/>
          </p:nvPr>
        </p:nvSpPr>
        <p:spPr>
          <a:xfrm>
            <a:off x="1181091" y="623164"/>
            <a:ext cx="9794882" cy="693019"/>
          </a:xfrm>
          <a:solidFill>
            <a:schemeClr val="bg1"/>
          </a:solidFill>
        </p:spPr>
        <p:txBody>
          <a:bodyPr>
            <a:noAutofit/>
          </a:bodyPr>
          <a:lstStyle/>
          <a:p>
            <a:pPr algn="ctr"/>
            <a:r>
              <a:rPr lang="ru-RU" sz="3200" b="1" dirty="0">
                <a:latin typeface="+mn-lt"/>
              </a:rPr>
              <a:t>1.Основные фонды гостиничных </a:t>
            </a:r>
            <a:r>
              <a:rPr lang="ru-RU" sz="3200" b="1" dirty="0" smtClean="0">
                <a:latin typeface="+mn-lt"/>
              </a:rPr>
              <a:t>предприятий</a:t>
            </a:r>
            <a:endParaRPr lang="ru-RU" sz="4400" dirty="0"/>
          </a:p>
        </p:txBody>
      </p:sp>
    </p:spTree>
    <p:extLst>
      <p:ext uri="{BB962C8B-B14F-4D97-AF65-F5344CB8AC3E}">
        <p14:creationId xmlns:p14="http://schemas.microsoft.com/office/powerpoint/2010/main" val="662794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1011382"/>
            <a:ext cx="10806547" cy="4575031"/>
          </a:xfrm>
          <a:solidFill>
            <a:schemeClr val="bg1"/>
          </a:solidFill>
        </p:spPr>
        <p:txBody>
          <a:bodyPr numCol="1">
            <a:normAutofit/>
          </a:bodyPr>
          <a:lstStyle/>
          <a:p>
            <a:pPr marL="0" indent="0">
              <a:buNone/>
            </a:pPr>
            <a:r>
              <a:rPr lang="ru-RU" sz="2400" b="1" i="1" dirty="0"/>
              <a:t>Вариантность.</a:t>
            </a:r>
            <a:r>
              <a:rPr lang="ru-RU" sz="2400" b="1" dirty="0"/>
              <a:t> </a:t>
            </a:r>
            <a:r>
              <a:rPr lang="ru-RU" sz="2400" dirty="0"/>
              <a:t>Разрабатываются несколько вариантов проектов с целью выбора наиболее эффективного. Применение единых норм проектирования необходимо для разработки высококачественных экономичных проектов.</a:t>
            </a:r>
            <a:endParaRPr lang="ru-RU" sz="2400" b="1" dirty="0" smtClean="0"/>
          </a:p>
          <a:p>
            <a:pPr marL="0" indent="0">
              <a:buNone/>
            </a:pPr>
            <a:r>
              <a:rPr lang="ru-RU" sz="2400" b="1" i="1" dirty="0" smtClean="0"/>
              <a:t>Соблюдение </a:t>
            </a:r>
            <a:r>
              <a:rPr lang="ru-RU" sz="2400" b="1" i="1" dirty="0"/>
              <a:t>одних предпочтений над другими.</a:t>
            </a:r>
            <a:r>
              <a:rPr lang="ru-RU" sz="2400" b="1" dirty="0"/>
              <a:t> </a:t>
            </a:r>
            <a:r>
              <a:rPr lang="ru-RU" sz="2400" dirty="0"/>
              <a:t>В первую очередь выполняются нормативные требования СНиП и ГОСТ, обеспечивающие безопасность эксплуатации, а затем учитываются интересы посетителей. Создание комфортных условий пребывания в гостинице является приоритетным перед хозяйственными и инженерными нуждами.</a:t>
            </a:r>
            <a:r>
              <a:rPr lang="ru-RU" sz="2400" dirty="0" smtClean="0"/>
              <a:t/>
            </a:r>
            <a:br>
              <a:rPr lang="ru-RU" sz="2400" dirty="0" smtClean="0"/>
            </a:br>
            <a:r>
              <a:rPr lang="ru-RU" sz="2400" dirty="0" smtClean="0"/>
              <a:t/>
            </a:r>
            <a:br>
              <a:rPr lang="ru-RU" sz="2400" dirty="0" smtClean="0"/>
            </a:br>
            <a:r>
              <a:rPr lang="ru-RU" sz="2400" b="1" i="1" dirty="0"/>
              <a:t>Возможность перспективного изменения предприятия.</a:t>
            </a:r>
            <a:r>
              <a:rPr lang="ru-RU" sz="2400" b="1" dirty="0"/>
              <a:t> </a:t>
            </a:r>
            <a:r>
              <a:rPr lang="ru-RU" sz="2400" dirty="0"/>
              <a:t>При проектировании гостиничного предприятия необходимо предусмотреть возможность его дальнейшего развития с целью повышения вместимости и комфортности в связи с постоянно возрастающими потребностями.</a:t>
            </a:r>
            <a:endParaRPr lang="ru-RU" sz="2400" dirty="0" smtClean="0"/>
          </a:p>
        </p:txBody>
      </p:sp>
    </p:spTree>
    <p:extLst>
      <p:ext uri="{BB962C8B-B14F-4D97-AF65-F5344CB8AC3E}">
        <p14:creationId xmlns:p14="http://schemas.microsoft.com/office/powerpoint/2010/main" val="1480834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997527"/>
            <a:ext cx="10806547" cy="4788911"/>
          </a:xfrm>
          <a:solidFill>
            <a:schemeClr val="bg1"/>
          </a:solidFill>
        </p:spPr>
        <p:txBody>
          <a:bodyPr numCol="1">
            <a:normAutofit/>
          </a:bodyPr>
          <a:lstStyle/>
          <a:p>
            <a:pPr marL="0" indent="0" algn="ctr">
              <a:buNone/>
            </a:pPr>
            <a:endParaRPr lang="ru-RU" sz="2350" b="1" dirty="0" smtClean="0"/>
          </a:p>
          <a:p>
            <a:pPr marL="0" indent="0" algn="ctr">
              <a:buNone/>
            </a:pPr>
            <a:r>
              <a:rPr lang="ru-RU" sz="2350" b="1" dirty="0" smtClean="0"/>
              <a:t>6</a:t>
            </a:r>
            <a:r>
              <a:rPr lang="ru-RU" sz="2350" b="1" dirty="0" smtClean="0"/>
              <a:t>. </a:t>
            </a:r>
            <a:r>
              <a:rPr lang="ru-RU" sz="2350" b="1" dirty="0"/>
              <a:t>Нормативная база проектирования и </a:t>
            </a:r>
            <a:r>
              <a:rPr lang="ru-RU" sz="2350" b="1" dirty="0" smtClean="0"/>
              <a:t>строительства</a:t>
            </a:r>
          </a:p>
          <a:p>
            <a:pPr marL="0" indent="457200" algn="just">
              <a:lnSpc>
                <a:spcPct val="100000"/>
              </a:lnSpc>
              <a:buNone/>
            </a:pPr>
            <a:r>
              <a:rPr lang="ru-RU" sz="2350" dirty="0"/>
              <a:t>При оформлении необходимой документации и определении размеров земельных площадей и территорий, размеров зданий, необходимых площадей </a:t>
            </a:r>
            <a:r>
              <a:rPr lang="ru-RU" sz="2350" dirty="0" smtClean="0"/>
              <a:t/>
            </a:r>
            <a:br>
              <a:rPr lang="ru-RU" sz="2350" dirty="0" smtClean="0"/>
            </a:br>
            <a:r>
              <a:rPr lang="ru-RU" sz="2350" dirty="0" smtClean="0"/>
              <a:t>и </a:t>
            </a:r>
            <a:r>
              <a:rPr lang="ru-RU" sz="2350" dirty="0"/>
              <a:t>высот помещений, их освещенности и санитарно-гигиенического режима проектировщики обязаны руководствоваться существующими нормативными документами. </a:t>
            </a:r>
            <a:endParaRPr lang="ru-RU" sz="2350" dirty="0" smtClean="0"/>
          </a:p>
          <a:p>
            <a:pPr marL="0" indent="457200" algn="just">
              <a:lnSpc>
                <a:spcPct val="100000"/>
              </a:lnSpc>
              <a:buNone/>
            </a:pPr>
            <a:r>
              <a:rPr lang="ru-RU" sz="2350" dirty="0" smtClean="0"/>
              <a:t>Документами</a:t>
            </a:r>
            <a:r>
              <a:rPr lang="ru-RU" sz="2350" dirty="0"/>
              <a:t>, в которых содержатся основные требования к проектированию и строительству предприятий, зданий и сооружений, являются строительные нормы и правила (СНиП</a:t>
            </a:r>
            <a:r>
              <a:rPr lang="ru-RU" sz="2350" dirty="0" smtClean="0"/>
              <a:t>).</a:t>
            </a:r>
            <a:endParaRPr lang="ru-RU" sz="2000" dirty="0" smtClean="0"/>
          </a:p>
        </p:txBody>
      </p:sp>
    </p:spTree>
    <p:extLst>
      <p:ext uri="{BB962C8B-B14F-4D97-AF65-F5344CB8AC3E}">
        <p14:creationId xmlns:p14="http://schemas.microsoft.com/office/powerpoint/2010/main" val="2116053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5" y="1209478"/>
            <a:ext cx="10806547" cy="4019748"/>
          </a:xfrm>
          <a:solidFill>
            <a:schemeClr val="bg1"/>
          </a:solidFill>
        </p:spPr>
        <p:txBody>
          <a:bodyPr numCol="1">
            <a:normAutofit lnSpcReduction="10000"/>
          </a:bodyPr>
          <a:lstStyle/>
          <a:p>
            <a:pPr marL="0" indent="0" algn="ctr">
              <a:buNone/>
            </a:pPr>
            <a:r>
              <a:rPr lang="ru-RU" sz="2350" dirty="0" smtClean="0"/>
              <a:t/>
            </a:r>
            <a:br>
              <a:rPr lang="ru-RU" sz="2350" dirty="0" smtClean="0"/>
            </a:br>
            <a:r>
              <a:rPr lang="ru-RU" sz="2350" b="1" i="1" dirty="0"/>
              <a:t>Нормы </a:t>
            </a:r>
            <a:r>
              <a:rPr lang="ru-RU" sz="2350" i="1" dirty="0"/>
              <a:t>— </a:t>
            </a:r>
            <a:r>
              <a:rPr lang="ru-RU" sz="2350" dirty="0"/>
              <a:t>это научно обоснованные и узаконенные оптимальные меры площади, объема, веса, количества различных материалов, приходящихся на определенную принятую единицу: на одного человека, квадратный или кубический метр и т</a:t>
            </a:r>
            <a:r>
              <a:rPr lang="ru-RU" sz="2350" dirty="0" smtClean="0"/>
              <a:t>. д</a:t>
            </a:r>
            <a:r>
              <a:rPr lang="ru-RU" sz="2350" dirty="0"/>
              <a:t>. Руководствуясь нормами, можно путем составления соответствующих смет заблаговременно определить, например, предстоящие затраты рабочей </a:t>
            </a:r>
            <a:r>
              <a:rPr lang="ru-RU" sz="2350" dirty="0" smtClean="0"/>
              <a:t/>
            </a:r>
            <a:br>
              <a:rPr lang="ru-RU" sz="2350" dirty="0" smtClean="0"/>
            </a:br>
            <a:r>
              <a:rPr lang="ru-RU" sz="2350" dirty="0" smtClean="0"/>
              <a:t>силы и </a:t>
            </a:r>
            <a:r>
              <a:rPr lang="ru-RU" sz="2350" dirty="0"/>
              <a:t>строительных материалов на строительство</a:t>
            </a:r>
            <a:r>
              <a:rPr lang="ru-RU" sz="2350" dirty="0" smtClean="0"/>
              <a:t>.</a:t>
            </a:r>
          </a:p>
          <a:p>
            <a:pPr marL="0" indent="0" algn="ctr">
              <a:buNone/>
            </a:pPr>
            <a:r>
              <a:rPr lang="ru-RU" sz="2350" dirty="0" smtClean="0"/>
              <a:t/>
            </a:r>
            <a:br>
              <a:rPr lang="ru-RU" sz="2350" dirty="0" smtClean="0"/>
            </a:br>
            <a:r>
              <a:rPr lang="ru-RU" sz="2350" b="1" i="1" dirty="0"/>
              <a:t>Правила</a:t>
            </a:r>
            <a:r>
              <a:rPr lang="ru-RU" sz="2350" i="1" dirty="0"/>
              <a:t> </a:t>
            </a:r>
            <a:r>
              <a:rPr lang="ru-RU" sz="2350" dirty="0"/>
              <a:t>— это требования по технике безопасности на строительстве, требования к качеству работ, организации производства различных видов строительных работ, организации строительства и приемки в эксплуатацию зданий и сооружений и т. п.</a:t>
            </a:r>
            <a:r>
              <a:rPr lang="ru-RU" sz="2000" dirty="0" smtClean="0"/>
              <a:t/>
            </a:r>
            <a:br>
              <a:rPr lang="ru-RU" sz="2000" dirty="0" smtClean="0"/>
            </a:br>
            <a:endParaRPr lang="ru-RU" sz="2000" dirty="0" smtClean="0"/>
          </a:p>
        </p:txBody>
      </p:sp>
    </p:spTree>
    <p:extLst>
      <p:ext uri="{BB962C8B-B14F-4D97-AF65-F5344CB8AC3E}">
        <p14:creationId xmlns:p14="http://schemas.microsoft.com/office/powerpoint/2010/main" val="2680962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440311"/>
            <a:ext cx="10806547" cy="6137563"/>
          </a:xfrm>
          <a:solidFill>
            <a:schemeClr val="bg1"/>
          </a:solidFill>
        </p:spPr>
        <p:txBody>
          <a:bodyPr numCol="1">
            <a:normAutofit fontScale="92500" lnSpcReduction="10000"/>
          </a:bodyPr>
          <a:lstStyle/>
          <a:p>
            <a:pPr marL="0" indent="0" algn="ctr">
              <a:buNone/>
            </a:pPr>
            <a:r>
              <a:rPr lang="ru-RU" sz="2400" b="1" dirty="0" smtClean="0"/>
              <a:t>7. Требования, предъявляемые </a:t>
            </a:r>
            <a:br>
              <a:rPr lang="ru-RU" sz="2400" b="1" dirty="0" smtClean="0"/>
            </a:br>
            <a:r>
              <a:rPr lang="ru-RU" sz="2400" b="1" dirty="0" smtClean="0"/>
              <a:t>к зданиям гостиничных предприятий</a:t>
            </a:r>
          </a:p>
          <a:p>
            <a:pPr marL="0" indent="0" algn="just">
              <a:buNone/>
            </a:pPr>
            <a:r>
              <a:rPr lang="ru-RU" sz="2400" dirty="0" smtClean="0"/>
              <a:t>Основная задача проектирования гостиничных учреждений — создание наиболее благоприятной среды, отвечающей функциональным, физиологическим и эстетическим потребностям людей. Здания должны также отвечать техническим и экономическим требованиям. Все виды зданий должны быть прочными, долговечными,</a:t>
            </a:r>
            <a:r>
              <a:rPr lang="en-US" sz="2400" dirty="0" smtClean="0"/>
              <a:t> </a:t>
            </a:r>
            <a:r>
              <a:rPr lang="ru-RU" sz="2400" dirty="0" smtClean="0"/>
              <a:t>экономичными при строительстве и эксплуатации, должны обеспечиваться инженерным оборудованием, отвечать требованиям пожарной безопасности. Все эти требования следует учитывать при проектировании комплексно, во взаимосвязи с окружающей средой.</a:t>
            </a:r>
          </a:p>
          <a:p>
            <a:pPr marL="0" indent="0" algn="ctr">
              <a:buNone/>
            </a:pPr>
            <a:r>
              <a:rPr lang="ru-RU" sz="2400" b="1" dirty="0" smtClean="0"/>
              <a:t>Для  обеспечения функциональных требований, которые связаны  </a:t>
            </a:r>
            <a:br>
              <a:rPr lang="ru-RU" sz="2400" b="1" dirty="0" smtClean="0"/>
            </a:br>
            <a:r>
              <a:rPr lang="ru-RU" sz="2400" b="1" dirty="0" smtClean="0"/>
              <a:t>с созданием  максимально удобных условий для жизнедеятельности, </a:t>
            </a:r>
            <a:br>
              <a:rPr lang="ru-RU" sz="2400" b="1" dirty="0" smtClean="0"/>
            </a:br>
            <a:r>
              <a:rPr lang="ru-RU" sz="2400" b="1" dirty="0" smtClean="0"/>
              <a:t>при проектировании здания гостиницы необходимо:</a:t>
            </a:r>
          </a:p>
          <a:p>
            <a:r>
              <a:rPr lang="ru-RU" sz="2400" dirty="0" smtClean="0"/>
              <a:t>учесть  влияние  природно-климатических  условий  на  процессы, происходящие </a:t>
            </a:r>
            <a:br>
              <a:rPr lang="ru-RU" sz="2400" dirty="0" smtClean="0"/>
            </a:br>
            <a:r>
              <a:rPr lang="ru-RU" sz="2400" dirty="0" smtClean="0"/>
              <a:t>в гостинице;</a:t>
            </a:r>
          </a:p>
          <a:p>
            <a:r>
              <a:rPr lang="ru-RU" sz="2400" dirty="0" smtClean="0"/>
              <a:t>определить основные функциональные группы помещений и обеспечить требуемые    взаимосвязи между ними в соответствии с протекающими в них процессами;</a:t>
            </a:r>
          </a:p>
          <a:p>
            <a:r>
              <a:rPr lang="ru-RU" sz="2400" dirty="0" smtClean="0"/>
              <a:t>учесть особенности режима проживающих и режима работы обслуживающего персонала.</a:t>
            </a:r>
          </a:p>
          <a:p>
            <a:pPr marL="0" indent="0" algn="just">
              <a:buNone/>
            </a:pPr>
            <a:endParaRPr lang="ru-RU" sz="2400" dirty="0" smtClean="0"/>
          </a:p>
        </p:txBody>
      </p:sp>
    </p:spTree>
    <p:extLst>
      <p:ext uri="{BB962C8B-B14F-4D97-AF65-F5344CB8AC3E}">
        <p14:creationId xmlns:p14="http://schemas.microsoft.com/office/powerpoint/2010/main" val="2254139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4" y="782394"/>
            <a:ext cx="10806547" cy="5304081"/>
          </a:xfrm>
          <a:solidFill>
            <a:schemeClr val="bg1"/>
          </a:solidFill>
        </p:spPr>
        <p:txBody>
          <a:bodyPr numCol="1">
            <a:normAutofit/>
          </a:bodyPr>
          <a:lstStyle/>
          <a:p>
            <a:pPr marL="0" indent="0" algn="just">
              <a:buNone/>
            </a:pPr>
            <a:r>
              <a:rPr lang="ru-RU" sz="2400" dirty="0" smtClean="0"/>
              <a:t>Физиологические  потребности  людей  находят свое  отражение  в санитарных  требованиях, связанных с естественным освещением, инсоляцией, звукоизоляцией, воздухообменом, температурно-влажностным режимом. Кроме того, все жилые помещения должны быть инсолированы в течение определенного времени.</a:t>
            </a:r>
          </a:p>
          <a:p>
            <a:pPr marL="0" indent="0" algn="just">
              <a:buNone/>
            </a:pPr>
            <a:r>
              <a:rPr lang="ru-RU" sz="2400" b="1" dirty="0" smtClean="0"/>
              <a:t>Инсоляция</a:t>
            </a:r>
            <a:r>
              <a:rPr lang="ru-RU" sz="2400" dirty="0" smtClean="0"/>
              <a:t> — величина </a:t>
            </a:r>
            <a:r>
              <a:rPr lang="ru-RU" sz="2400" dirty="0"/>
              <a:t>попадания солнечных лучей в </a:t>
            </a:r>
            <a:r>
              <a:rPr lang="ru-RU" sz="2400" dirty="0" smtClean="0"/>
              <a:t>помещение.</a:t>
            </a:r>
            <a:endParaRPr lang="ru-RU" sz="2400" dirty="0"/>
          </a:p>
          <a:p>
            <a:pPr marL="0" indent="0" algn="just">
              <a:buNone/>
            </a:pPr>
            <a:r>
              <a:rPr lang="ru-RU" sz="2400" dirty="0" smtClean="0"/>
              <a:t>Для обеспечения этого требования необходимо при проектировании   сориентировать здание по сторонам света или в объемно-планировочном  решении расположить жилые помещения с той стороны здания, которая больше будет освещаться солнцем.</a:t>
            </a:r>
          </a:p>
          <a:p>
            <a:pPr marL="0" indent="0" algn="just">
              <a:buNone/>
            </a:pPr>
            <a:r>
              <a:rPr lang="ru-RU" sz="2400" dirty="0" smtClean="0"/>
              <a:t>Согласно  СНиП 02-08-02—89, в гостиницах должна быть обеспечена изоляция  жилых и общественных помещений от шума. Шумы могут быть внешние  (близко  расположенные  предприятия  или  шумные  улицы) и внутренние (оборудование,  помещения  с  повышенным  уровнем  шума).</a:t>
            </a:r>
          </a:p>
          <a:p>
            <a:pPr marL="0" indent="0" algn="just">
              <a:buNone/>
            </a:pPr>
            <a:endParaRPr lang="ru-RU" sz="2400" dirty="0" smtClean="0"/>
          </a:p>
        </p:txBody>
      </p:sp>
    </p:spTree>
    <p:extLst>
      <p:ext uri="{BB962C8B-B14F-4D97-AF65-F5344CB8AC3E}">
        <p14:creationId xmlns:p14="http://schemas.microsoft.com/office/powerpoint/2010/main" val="2509911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7461" y="1209477"/>
            <a:ext cx="10806547" cy="4355751"/>
          </a:xfrm>
          <a:solidFill>
            <a:schemeClr val="bg1"/>
          </a:solidFill>
        </p:spPr>
        <p:txBody>
          <a:bodyPr numCol="1">
            <a:normAutofit/>
          </a:bodyPr>
          <a:lstStyle/>
          <a:p>
            <a:pPr algn="just"/>
            <a:r>
              <a:rPr lang="ru-RU" sz="2400" dirty="0" smtClean="0"/>
              <a:t>Гостиницы необходимо располагать на участках,  удаленных от промышленных  предприятий,  или    можно проектировать разделительные  зеленые  полосы  между  ними.  Для уменьшения  внешних  шумов  следует  использовать    шумоизолирующие материалы. Шахты  лифтов,  рестораны,  банкетные  </a:t>
            </a:r>
            <a:br>
              <a:rPr lang="ru-RU" sz="2400" dirty="0" smtClean="0"/>
            </a:br>
            <a:r>
              <a:rPr lang="ru-RU" sz="2400" dirty="0" smtClean="0"/>
              <a:t>и  танцевальные  залы проектируют в изоляции от жилых номеров.</a:t>
            </a:r>
          </a:p>
          <a:p>
            <a:pPr algn="just"/>
            <a:r>
              <a:rPr lang="ru-RU" sz="2400" dirty="0" smtClean="0"/>
              <a:t>Противопожарные мероприятия имеют целью предупреждать возникновение  пожаров,    локализацию    очагов    возгорания,    ограничение  возможности распространения  огня  по  зданию,  облегчение  пожаротушения,  сохранение устойчивости  конструкций в условиях  воздействия  высоких  температур,  </a:t>
            </a:r>
            <a:br>
              <a:rPr lang="ru-RU" sz="2400" dirty="0" smtClean="0"/>
            </a:br>
            <a:r>
              <a:rPr lang="ru-RU" sz="2400" dirty="0" smtClean="0"/>
              <a:t>огня  и воды, создание  условий  для  безопасной  эвакуации  людей </a:t>
            </a:r>
            <a:br>
              <a:rPr lang="ru-RU" sz="2400" dirty="0" smtClean="0"/>
            </a:br>
            <a:r>
              <a:rPr lang="ru-RU" sz="2400" dirty="0" smtClean="0"/>
              <a:t>из  горящих  зданий, обеспечение подъезда и доступа пожарных средств к очагу пожара.</a:t>
            </a:r>
          </a:p>
          <a:p>
            <a:pPr marL="0" indent="0" algn="just">
              <a:buNone/>
            </a:pPr>
            <a:endParaRPr lang="ru-RU" sz="2400" dirty="0" smtClean="0"/>
          </a:p>
        </p:txBody>
      </p:sp>
    </p:spTree>
    <p:extLst>
      <p:ext uri="{BB962C8B-B14F-4D97-AF65-F5344CB8AC3E}">
        <p14:creationId xmlns:p14="http://schemas.microsoft.com/office/powerpoint/2010/main" val="349338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6752" y="2916705"/>
            <a:ext cx="9594757" cy="1325563"/>
          </a:xfrm>
          <a:solidFill>
            <a:schemeClr val="bg1"/>
          </a:solidFill>
        </p:spPr>
        <p:txBody>
          <a:bodyPr/>
          <a:lstStyle/>
          <a:p>
            <a:pPr algn="ctr"/>
            <a:r>
              <a:rPr lang="ru-RU" b="1" dirty="0" smtClean="0"/>
              <a:t>Спасибо за внимание!</a:t>
            </a:r>
            <a:endParaRPr lang="ru-RU" b="1" dirty="0"/>
          </a:p>
        </p:txBody>
      </p:sp>
    </p:spTree>
    <p:extLst>
      <p:ext uri="{BB962C8B-B14F-4D97-AF65-F5344CB8AC3E}">
        <p14:creationId xmlns:p14="http://schemas.microsoft.com/office/powerpoint/2010/main" val="351501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4607" y="915555"/>
            <a:ext cx="10368533" cy="5442383"/>
          </a:xfrm>
          <a:solidFill>
            <a:schemeClr val="bg1"/>
          </a:solidFill>
        </p:spPr>
        <p:txBody>
          <a:bodyPr>
            <a:normAutofit/>
          </a:bodyPr>
          <a:lstStyle/>
          <a:p>
            <a:pPr marL="0" indent="0" algn="ctr">
              <a:buNone/>
            </a:pPr>
            <a:r>
              <a:rPr lang="ru-RU" sz="2500" b="1" dirty="0" smtClean="0"/>
              <a:t>Основные    </a:t>
            </a:r>
            <a:r>
              <a:rPr lang="ru-RU" sz="2500" b="1" dirty="0"/>
              <a:t>фонды    туристских    учреждений    состоят    </a:t>
            </a:r>
            <a:r>
              <a:rPr lang="ru-RU" sz="2500" b="1" dirty="0" smtClean="0"/>
              <a:t>из</a:t>
            </a:r>
            <a:r>
              <a:rPr lang="en-US" sz="2500" b="1" dirty="0" smtClean="0"/>
              <a:t>:</a:t>
            </a:r>
            <a:endParaRPr lang="ru-RU" sz="2500" b="1" dirty="0" smtClean="0"/>
          </a:p>
          <a:p>
            <a:r>
              <a:rPr lang="ru-RU" sz="2500" i="1" dirty="0" smtClean="0"/>
              <a:t>зданий  </a:t>
            </a:r>
          </a:p>
          <a:p>
            <a:r>
              <a:rPr lang="ru-RU" sz="2500" i="1" dirty="0" smtClean="0"/>
              <a:t>сооружений </a:t>
            </a:r>
          </a:p>
          <a:p>
            <a:r>
              <a:rPr lang="ru-RU" sz="2500" i="1" dirty="0" smtClean="0"/>
              <a:t>передаточных  устройств  </a:t>
            </a:r>
          </a:p>
          <a:p>
            <a:r>
              <a:rPr lang="ru-RU" sz="2500" i="1" dirty="0" smtClean="0"/>
              <a:t>машин  </a:t>
            </a:r>
            <a:r>
              <a:rPr lang="ru-RU" sz="2500" i="1" dirty="0"/>
              <a:t>и  </a:t>
            </a:r>
            <a:r>
              <a:rPr lang="ru-RU" sz="2500" i="1" dirty="0" smtClean="0"/>
              <a:t>механизмов </a:t>
            </a:r>
          </a:p>
          <a:p>
            <a:r>
              <a:rPr lang="ru-RU" sz="2500" i="1" dirty="0" smtClean="0"/>
              <a:t>различного  оборудования </a:t>
            </a:r>
          </a:p>
          <a:p>
            <a:r>
              <a:rPr lang="ru-RU" sz="2500" i="1" dirty="0" smtClean="0"/>
              <a:t>автотранспорта</a:t>
            </a:r>
          </a:p>
          <a:p>
            <a:r>
              <a:rPr lang="ru-RU" sz="2500" i="1" dirty="0" smtClean="0"/>
              <a:t>мебели </a:t>
            </a:r>
            <a:r>
              <a:rPr lang="ru-RU" sz="2500" i="1" dirty="0"/>
              <a:t>и инвентаря со сроком  службы свыше одного </a:t>
            </a:r>
            <a:r>
              <a:rPr lang="ru-RU" sz="2500" i="1" dirty="0" smtClean="0"/>
              <a:t>года</a:t>
            </a:r>
            <a:r>
              <a:rPr lang="ru-RU" sz="2500" i="1" dirty="0"/>
              <a:t>.  </a:t>
            </a:r>
            <a:endParaRPr lang="ru-RU" sz="2500" i="1" dirty="0" smtClean="0"/>
          </a:p>
          <a:p>
            <a:pPr marL="0" indent="0">
              <a:buNone/>
            </a:pPr>
            <a:r>
              <a:rPr lang="ru-RU" sz="2500" dirty="0" smtClean="0"/>
              <a:t>Они  </a:t>
            </a:r>
            <a:r>
              <a:rPr lang="ru-RU" sz="2500" dirty="0"/>
              <a:t>образуются    в    результате    капиталовложений    в  строительство,  реконструкцию, на приобретение  мебели  и  оборудования  и  отличаются  </a:t>
            </a:r>
            <a:r>
              <a:rPr lang="ru-RU" sz="2500" dirty="0" smtClean="0"/>
              <a:t/>
            </a:r>
            <a:br>
              <a:rPr lang="ru-RU" sz="2500" dirty="0" smtClean="0"/>
            </a:br>
            <a:r>
              <a:rPr lang="ru-RU" sz="2500" dirty="0" smtClean="0"/>
              <a:t>от  </a:t>
            </a:r>
            <a:r>
              <a:rPr lang="ru-RU" sz="2500" dirty="0"/>
              <a:t>оборотных  фондов, составляющих предметы труда, сырье, материалы, топливо и др</a:t>
            </a:r>
            <a:r>
              <a:rPr lang="ru-RU" sz="2500" dirty="0" smtClean="0"/>
              <a:t>.</a:t>
            </a:r>
          </a:p>
        </p:txBody>
      </p:sp>
    </p:spTree>
    <p:extLst>
      <p:ext uri="{BB962C8B-B14F-4D97-AF65-F5344CB8AC3E}">
        <p14:creationId xmlns:p14="http://schemas.microsoft.com/office/powerpoint/2010/main" val="875052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554182"/>
            <a:ext cx="10918819" cy="5432282"/>
          </a:xfrm>
          <a:solidFill>
            <a:schemeClr val="bg1"/>
          </a:solidFill>
        </p:spPr>
        <p:txBody>
          <a:bodyPr>
            <a:normAutofit/>
          </a:bodyPr>
          <a:lstStyle/>
          <a:p>
            <a:pPr marL="0" indent="0" algn="just">
              <a:buNone/>
            </a:pPr>
            <a:r>
              <a:rPr lang="ru-RU" sz="2400" dirty="0" smtClean="0"/>
              <a:t>В    </a:t>
            </a:r>
            <a:r>
              <a:rPr lang="ru-RU" sz="2400" dirty="0"/>
              <a:t>составе   основных  фондов    туристских    учреждений    наибольший  удельный вес  составляют  здания  и  сооружения. </a:t>
            </a:r>
            <a:endParaRPr lang="ru-RU" sz="2400" dirty="0" smtClean="0"/>
          </a:p>
          <a:p>
            <a:pPr algn="just"/>
            <a:endParaRPr lang="ru-RU" sz="2400" b="1" i="1" dirty="0"/>
          </a:p>
          <a:p>
            <a:pPr algn="just"/>
            <a:endParaRPr lang="ru-RU" sz="2400" b="1" i="1" dirty="0" smtClean="0"/>
          </a:p>
          <a:p>
            <a:pPr algn="just"/>
            <a:endParaRPr lang="ru-RU" sz="2400" b="1" i="1" dirty="0"/>
          </a:p>
          <a:p>
            <a:pPr algn="just"/>
            <a:endParaRPr lang="ru-RU" sz="2400" b="1" i="1" dirty="0" smtClean="0"/>
          </a:p>
          <a:p>
            <a:pPr algn="just"/>
            <a:r>
              <a:rPr lang="ru-RU" sz="2400" b="1" i="1" dirty="0" smtClean="0"/>
              <a:t>Основными  </a:t>
            </a:r>
            <a:r>
              <a:rPr lang="ru-RU" sz="2400" b="1" i="1" dirty="0"/>
              <a:t>зданиями  </a:t>
            </a:r>
            <a:r>
              <a:rPr lang="ru-RU" sz="2400" dirty="0"/>
              <a:t>считаются  гостиницы  в  комплексе  </a:t>
            </a:r>
            <a:r>
              <a:rPr lang="ru-RU" sz="2400" dirty="0" smtClean="0"/>
              <a:t>и  </a:t>
            </a:r>
            <a:r>
              <a:rPr lang="ru-RU" sz="2400" dirty="0"/>
              <a:t>отдельно    стоящие    предприятия    питания,    жилые    корпуса,  клубы,  спортивные комплексы  с бассейном и др</a:t>
            </a:r>
            <a:r>
              <a:rPr lang="ru-RU" sz="2400" dirty="0" smtClean="0"/>
              <a:t>.</a:t>
            </a:r>
          </a:p>
          <a:p>
            <a:pPr algn="just"/>
            <a:r>
              <a:rPr lang="ru-RU" sz="2400" dirty="0" smtClean="0"/>
              <a:t>К </a:t>
            </a:r>
            <a:r>
              <a:rPr lang="ru-RU" sz="2400" b="1" i="1" dirty="0"/>
              <a:t>вспомогательным</a:t>
            </a:r>
            <a:r>
              <a:rPr lang="ru-RU" sz="2400" dirty="0"/>
              <a:t>  </a:t>
            </a:r>
            <a:r>
              <a:rPr lang="ru-RU" sz="2400" b="1" i="1" dirty="0"/>
              <a:t>зданиям</a:t>
            </a:r>
            <a:r>
              <a:rPr lang="ru-RU" sz="2400" dirty="0"/>
              <a:t> относятся  котельные,  прачечные,    материальные    и    продовольственные  склады,  гаражи,  склады спортивного инвентаря и другие отдельно стоящие здания (почта, магазин и др.), находящиеся на балансе туристского учреждения и других организаций</a:t>
            </a:r>
            <a:r>
              <a:rPr lang="ru-RU" sz="2400" dirty="0" smtClean="0"/>
              <a:t>.</a:t>
            </a:r>
          </a:p>
        </p:txBody>
      </p:sp>
      <p:graphicFrame>
        <p:nvGraphicFramePr>
          <p:cNvPr id="6" name="Схема 5"/>
          <p:cNvGraphicFramePr/>
          <p:nvPr>
            <p:extLst>
              <p:ext uri="{D42A27DB-BD31-4B8C-83A1-F6EECF244321}">
                <p14:modId xmlns:p14="http://schemas.microsoft.com/office/powerpoint/2010/main" val="523828336"/>
              </p:ext>
            </p:extLst>
          </p:nvPr>
        </p:nvGraphicFramePr>
        <p:xfrm>
          <a:off x="2369127" y="1039138"/>
          <a:ext cx="7015017" cy="1981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282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554181"/>
            <a:ext cx="10918819" cy="5732319"/>
          </a:xfrm>
          <a:solidFill>
            <a:schemeClr val="bg1"/>
          </a:solidFill>
        </p:spPr>
        <p:txBody>
          <a:bodyPr>
            <a:normAutofit/>
          </a:bodyPr>
          <a:lstStyle/>
          <a:p>
            <a:pPr marL="0" indent="0" algn="ctr">
              <a:buNone/>
            </a:pPr>
            <a:r>
              <a:rPr lang="ru-RU" sz="2500" b="1" dirty="0" smtClean="0"/>
              <a:t>К  передаточным  устройствам  относятся</a:t>
            </a:r>
            <a:r>
              <a:rPr lang="en-US" sz="2500" b="1" dirty="0" smtClean="0"/>
              <a:t>:</a:t>
            </a:r>
          </a:p>
          <a:p>
            <a:r>
              <a:rPr lang="ru-RU" sz="2500" dirty="0" smtClean="0"/>
              <a:t>передатчики  электрической  и тепловой    энергии,    </a:t>
            </a:r>
            <a:endParaRPr lang="en-US" sz="2500" dirty="0" smtClean="0"/>
          </a:p>
          <a:p>
            <a:r>
              <a:rPr lang="ru-RU" sz="2500" dirty="0" smtClean="0"/>
              <a:t>передатчики механической    энергии    от    двигателей    к    рабочим  машинам,  </a:t>
            </a:r>
            <a:endParaRPr lang="en-US" sz="2500" dirty="0" smtClean="0"/>
          </a:p>
          <a:p>
            <a:r>
              <a:rPr lang="ru-RU" sz="2500" dirty="0" smtClean="0"/>
              <a:t>передатчики жидких  и  газообразных  веществ  от  одного  инвентарного  объекта  к  другому</a:t>
            </a:r>
            <a:r>
              <a:rPr lang="en-US" sz="2500" dirty="0" smtClean="0"/>
              <a:t> - </a:t>
            </a:r>
            <a:r>
              <a:rPr lang="ru-RU" sz="2500" dirty="0" smtClean="0"/>
              <a:t> электросети,  трубопроводы  со  всеми  промежуточными  устройствами для  трансформации  и  передачи  энергии,  транспортирования  жидких  и газообразных  веществ,  в  частности  трубопроводы  для  воды,  пара,  воздуха  и мазута.  </a:t>
            </a:r>
          </a:p>
          <a:p>
            <a:pPr marL="0" indent="0">
              <a:buNone/>
            </a:pPr>
            <a:r>
              <a:rPr lang="ru-RU" sz="2500" dirty="0"/>
              <a:t>Трубопроводы    для    отопления,    водоснабжения,    канализации гостиничных  и  других  корпусов  и  объектов  входят  в  состав  этих объектов. Передаточными  устройствами  в  туристских  учреждениях  являются  также водораспределительные  механизмы  и  водонапорные  устройства,  телефонные сети, радиосвязь и сети наружного освещения территорий.</a:t>
            </a:r>
          </a:p>
          <a:p>
            <a:endParaRPr lang="en-US" sz="2500" dirty="0" smtClean="0"/>
          </a:p>
          <a:p>
            <a:pPr marL="0" indent="0" algn="just">
              <a:buNone/>
            </a:pPr>
            <a:endParaRPr lang="ru-RU" sz="2400" dirty="0" smtClean="0"/>
          </a:p>
        </p:txBody>
      </p:sp>
    </p:spTree>
    <p:extLst>
      <p:ext uri="{BB962C8B-B14F-4D97-AF65-F5344CB8AC3E}">
        <p14:creationId xmlns:p14="http://schemas.microsoft.com/office/powerpoint/2010/main" val="392269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725631"/>
            <a:ext cx="10918819" cy="5275119"/>
          </a:xfrm>
          <a:solidFill>
            <a:schemeClr val="bg1"/>
          </a:solidFill>
        </p:spPr>
        <p:txBody>
          <a:bodyPr>
            <a:normAutofit/>
          </a:bodyPr>
          <a:lstStyle/>
          <a:p>
            <a:pPr marL="0" indent="0" algn="ctr">
              <a:buNone/>
            </a:pPr>
            <a:r>
              <a:rPr lang="ru-RU" sz="2400" b="1" dirty="0"/>
              <a:t>2. Основные понятия проектирования</a:t>
            </a:r>
            <a:endParaRPr lang="ru-RU" sz="2400" b="1" dirty="0" smtClean="0"/>
          </a:p>
          <a:p>
            <a:pPr marL="0" indent="0">
              <a:buNone/>
            </a:pPr>
            <a:r>
              <a:rPr lang="ru-RU" sz="2400" dirty="0" smtClean="0"/>
              <a:t>На    этапе    принятия  решения    о    создании    гостиничного  предприятия  необходимо  выработать </a:t>
            </a:r>
            <a:r>
              <a:rPr lang="ru-RU" sz="2400" b="1" dirty="0" smtClean="0"/>
              <a:t>концепцию</a:t>
            </a:r>
            <a:r>
              <a:rPr lang="ru-RU" sz="2400" dirty="0" smtClean="0"/>
              <a:t> будущего предприятия.</a:t>
            </a:r>
          </a:p>
          <a:p>
            <a:pPr marL="0" indent="0">
              <a:buNone/>
            </a:pPr>
            <a:r>
              <a:rPr lang="ru-RU" sz="2400" b="1" dirty="0" smtClean="0"/>
              <a:t>Проектирование</a:t>
            </a:r>
            <a:r>
              <a:rPr lang="ru-RU" sz="2400" dirty="0" smtClean="0"/>
              <a:t>  включает  в  себя  определение  внешнего  вида  и  формы здания,  планировку  внутренних  помещений,  проведение  расчетов  в  целях  создания    здания,    отвечающего    требованиям    прочности    и  устойчивости. </a:t>
            </a:r>
          </a:p>
          <a:p>
            <a:pPr marL="0" indent="0">
              <a:buNone/>
            </a:pPr>
            <a:r>
              <a:rPr lang="ru-RU" sz="2400" dirty="0" smtClean="0"/>
              <a:t>В процессе  проектирования должны  быть  выбраны  материалы  и  конструкции, обладающие  необходимыми  свойствами,  рассчитаны  затраты  рабочей  силы  и материалов.</a:t>
            </a:r>
          </a:p>
          <a:p>
            <a:pPr marL="0" indent="0">
              <a:buNone/>
            </a:pPr>
            <a:r>
              <a:rPr lang="ru-RU" sz="2400" b="1" dirty="0" smtClean="0"/>
              <a:t>Проектирование  гостиничного  предприятия  </a:t>
            </a:r>
            <a:r>
              <a:rPr lang="ru-RU" sz="2400" dirty="0" smtClean="0"/>
              <a:t>является  процессом длительным  и    состоит    из    нескольких    этапов,    во    время    которых    в  определенной  последовательности    решаются    вопросы    создания  оптимального  архитектурного объекта.</a:t>
            </a:r>
          </a:p>
          <a:p>
            <a:endParaRPr lang="en-US" sz="2500" dirty="0" smtClean="0"/>
          </a:p>
          <a:p>
            <a:pPr marL="0" indent="0" algn="just">
              <a:buNone/>
            </a:pPr>
            <a:endParaRPr lang="ru-RU" sz="2400" dirty="0" smtClean="0"/>
          </a:p>
        </p:txBody>
      </p:sp>
    </p:spTree>
    <p:extLst>
      <p:ext uri="{BB962C8B-B14F-4D97-AF65-F5344CB8AC3E}">
        <p14:creationId xmlns:p14="http://schemas.microsoft.com/office/powerpoint/2010/main" val="2807466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2726" y="554181"/>
            <a:ext cx="10918819" cy="5460857"/>
          </a:xfrm>
          <a:solidFill>
            <a:schemeClr val="bg1"/>
          </a:solidFill>
        </p:spPr>
        <p:txBody>
          <a:bodyPr>
            <a:normAutofit/>
          </a:bodyPr>
          <a:lstStyle/>
          <a:p>
            <a:pPr marL="0" indent="0" algn="ctr">
              <a:buNone/>
            </a:pPr>
            <a:endParaRPr lang="ru-RU" dirty="0" smtClean="0"/>
          </a:p>
          <a:p>
            <a:pPr marL="0" indent="0" algn="ctr">
              <a:spcBef>
                <a:spcPts val="0"/>
              </a:spcBef>
              <a:spcAft>
                <a:spcPts val="1200"/>
              </a:spcAft>
              <a:buNone/>
            </a:pPr>
            <a:r>
              <a:rPr lang="ru-RU" dirty="0" smtClean="0"/>
              <a:t>Схематично </a:t>
            </a:r>
            <a:r>
              <a:rPr lang="ru-RU" dirty="0"/>
              <a:t>процесс можно представить следующим образом</a:t>
            </a:r>
            <a:r>
              <a:rPr lang="ru-RU" dirty="0" smtClean="0"/>
              <a:t>.</a:t>
            </a:r>
          </a:p>
          <a:p>
            <a:pPr marL="0" indent="0">
              <a:buNone/>
            </a:pPr>
            <a:r>
              <a:rPr lang="ru-RU" dirty="0" smtClean="0"/>
              <a:t>1</a:t>
            </a:r>
            <a:r>
              <a:rPr lang="ru-RU" dirty="0"/>
              <a:t>) Предпроектные работы:</a:t>
            </a:r>
          </a:p>
          <a:p>
            <a:pPr lvl="1"/>
            <a:r>
              <a:rPr lang="ru-RU" dirty="0"/>
              <a:t>обоснование целесообразности строительства гостиничного предприятия;</a:t>
            </a:r>
          </a:p>
          <a:p>
            <a:pPr lvl="1"/>
            <a:r>
              <a:rPr lang="ru-RU" dirty="0"/>
              <a:t>выбор участка;</a:t>
            </a:r>
          </a:p>
          <a:p>
            <a:pPr lvl="1"/>
            <a:r>
              <a:rPr lang="ru-RU" dirty="0"/>
              <a:t>сбор исходных данных;</a:t>
            </a:r>
          </a:p>
          <a:p>
            <a:pPr lvl="1"/>
            <a:r>
              <a:rPr lang="ru-RU" dirty="0"/>
              <a:t>задание на проектирование.</a:t>
            </a:r>
          </a:p>
          <a:p>
            <a:pPr marL="0" indent="0">
              <a:buNone/>
            </a:pPr>
            <a:r>
              <a:rPr lang="ru-RU" dirty="0"/>
              <a:t>2) Проект:</a:t>
            </a:r>
          </a:p>
          <a:p>
            <a:pPr lvl="1"/>
            <a:r>
              <a:rPr lang="ru-RU" dirty="0"/>
              <a:t>технический проект: технико-экономическое обоснование, проектные предложения, сметная документация;</a:t>
            </a:r>
          </a:p>
          <a:p>
            <a:pPr lvl="1"/>
            <a:r>
              <a:rPr lang="ru-RU" dirty="0"/>
              <a:t>рабочие чертежи.</a:t>
            </a:r>
          </a:p>
          <a:p>
            <a:pPr marL="0" indent="0">
              <a:buNone/>
            </a:pPr>
            <a:r>
              <a:rPr lang="ru-RU" dirty="0" smtClean="0"/>
              <a:t>3</a:t>
            </a:r>
            <a:r>
              <a:rPr lang="ru-RU" dirty="0"/>
              <a:t>) </a:t>
            </a:r>
            <a:r>
              <a:rPr lang="ru-RU" dirty="0" smtClean="0"/>
              <a:t>Рабочая документация</a:t>
            </a:r>
            <a:endParaRPr lang="en-US" sz="2500" dirty="0" smtClean="0"/>
          </a:p>
          <a:p>
            <a:pPr marL="0" indent="0" algn="just">
              <a:buNone/>
            </a:pPr>
            <a:endParaRPr lang="ru-RU" sz="2400" dirty="0" smtClean="0"/>
          </a:p>
        </p:txBody>
      </p:sp>
    </p:spTree>
    <p:extLst>
      <p:ext uri="{BB962C8B-B14F-4D97-AF65-F5344CB8AC3E}">
        <p14:creationId xmlns:p14="http://schemas.microsoft.com/office/powerpoint/2010/main" val="3108069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Строительство гостиниц"/>
          <p:cNvPicPr>
            <a:picLocks noChangeAspect="1" noChangeArrowheads="1"/>
          </p:cNvPicPr>
          <p:nvPr/>
        </p:nvPicPr>
        <p:blipFill rotWithShape="1">
          <a:blip r:embed="rId2">
            <a:extLst>
              <a:ext uri="{28A0092B-C50C-407E-A947-70E740481C1C}">
                <a14:useLocalDpi xmlns:a14="http://schemas.microsoft.com/office/drawing/2010/main" val="0"/>
              </a:ext>
            </a:extLst>
          </a:blip>
          <a:srcRect l="7680"/>
          <a:stretch/>
        </p:blipFill>
        <p:spPr bwMode="auto">
          <a:xfrm>
            <a:off x="342899" y="1205125"/>
            <a:ext cx="8072437" cy="5396658"/>
          </a:xfrm>
          <a:prstGeom prst="rect">
            <a:avLst/>
          </a:prstGeom>
          <a:noFill/>
          <a:extLst/>
        </p:spPr>
      </p:pic>
      <p:sp>
        <p:nvSpPr>
          <p:cNvPr id="7" name="Прямоугольник 6"/>
          <p:cNvSpPr/>
          <p:nvPr/>
        </p:nvSpPr>
        <p:spPr>
          <a:xfrm>
            <a:off x="6095999" y="1813830"/>
            <a:ext cx="6543684" cy="2669962"/>
          </a:xfrm>
          <a:prstGeom prst="rect">
            <a:avLst/>
          </a:prstGeom>
          <a:noFill/>
        </p:spPr>
        <p:txBody>
          <a:bodyPr wrap="square">
            <a:spAutoFit/>
          </a:bodyPr>
          <a:lstStyle/>
          <a:p>
            <a:r>
              <a:rPr lang="ru-RU" sz="3200" b="1" i="1" dirty="0" smtClean="0">
                <a:solidFill>
                  <a:srgbClr val="222222"/>
                </a:solidFill>
                <a:latin typeface="Roboto"/>
              </a:rPr>
              <a:t>1) </a:t>
            </a:r>
            <a:r>
              <a:rPr lang="ru-RU" sz="3200" b="1" i="1" dirty="0">
                <a:solidFill>
                  <a:srgbClr val="222222"/>
                </a:solidFill>
                <a:latin typeface="Roboto"/>
              </a:rPr>
              <a:t>Предпроектное </a:t>
            </a:r>
            <a:r>
              <a:rPr lang="ru-RU" sz="3200" b="1" i="1" dirty="0" smtClean="0">
                <a:solidFill>
                  <a:srgbClr val="222222"/>
                </a:solidFill>
                <a:latin typeface="Roboto"/>
              </a:rPr>
              <a:t>предложение</a:t>
            </a:r>
            <a:endParaRPr lang="ru-RU" sz="3200" dirty="0">
              <a:solidFill>
                <a:srgbClr val="222222"/>
              </a:solidFill>
              <a:latin typeface="Roboto"/>
            </a:endParaRPr>
          </a:p>
          <a:p>
            <a:pPr>
              <a:spcBef>
                <a:spcPts val="900"/>
              </a:spcBef>
            </a:pPr>
            <a:r>
              <a:rPr lang="ru-RU" sz="3200" b="1" i="1" dirty="0" smtClean="0">
                <a:solidFill>
                  <a:srgbClr val="222222"/>
                </a:solidFill>
                <a:latin typeface="Roboto"/>
              </a:rPr>
              <a:t>2) Эскизный проект</a:t>
            </a:r>
          </a:p>
          <a:p>
            <a:endParaRPr lang="ru-RU" sz="3200" dirty="0">
              <a:solidFill>
                <a:srgbClr val="222222"/>
              </a:solidFill>
              <a:latin typeface="Roboto"/>
            </a:endParaRPr>
          </a:p>
          <a:p>
            <a:r>
              <a:rPr lang="ru-RU" sz="3200" b="1" i="1" dirty="0" smtClean="0">
                <a:solidFill>
                  <a:srgbClr val="222222"/>
                </a:solidFill>
                <a:latin typeface="Roboto"/>
              </a:rPr>
              <a:t>3) </a:t>
            </a:r>
            <a:r>
              <a:rPr lang="ru-RU" sz="3200" b="1" i="1" dirty="0">
                <a:solidFill>
                  <a:srgbClr val="222222"/>
                </a:solidFill>
                <a:latin typeface="Roboto"/>
              </a:rPr>
              <a:t>Рабочая документация</a:t>
            </a:r>
            <a:endParaRPr lang="ru-RU" sz="3200" b="0" i="0" dirty="0">
              <a:solidFill>
                <a:srgbClr val="222222"/>
              </a:solidFill>
              <a:effectLst/>
              <a:latin typeface="Roboto"/>
            </a:endParaRPr>
          </a:p>
        </p:txBody>
      </p:sp>
      <p:sp>
        <p:nvSpPr>
          <p:cNvPr id="3" name="TextBox 2"/>
          <p:cNvSpPr txBox="1"/>
          <p:nvPr/>
        </p:nvSpPr>
        <p:spPr>
          <a:xfrm>
            <a:off x="1802608" y="425802"/>
            <a:ext cx="9270205" cy="646331"/>
          </a:xfrm>
          <a:prstGeom prst="rect">
            <a:avLst/>
          </a:prstGeom>
          <a:solidFill>
            <a:schemeClr val="bg1"/>
          </a:solidFill>
        </p:spPr>
        <p:txBody>
          <a:bodyPr wrap="square" rtlCol="0">
            <a:spAutoFit/>
          </a:bodyPr>
          <a:lstStyle/>
          <a:p>
            <a:pPr algn="ctr"/>
            <a:r>
              <a:rPr lang="ru-RU" sz="3600" b="1" dirty="0" smtClean="0"/>
              <a:t>3. Этапы проектирования гостиниц</a:t>
            </a:r>
            <a:endParaRPr lang="ru-RU" sz="3600" b="1" dirty="0"/>
          </a:p>
        </p:txBody>
      </p:sp>
    </p:spTree>
    <p:extLst>
      <p:ext uri="{BB962C8B-B14F-4D97-AF65-F5344CB8AC3E}">
        <p14:creationId xmlns:p14="http://schemas.microsoft.com/office/powerpoint/2010/main" val="3556499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636</TotalTime>
  <Words>1612</Words>
  <Application>Microsoft Office PowerPoint</Application>
  <PresentationFormat>Широкоэкранный</PresentationFormat>
  <Paragraphs>205</Paragraphs>
  <Slides>36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Calibri Light</vt:lpstr>
      <vt:lpstr>Corbel</vt:lpstr>
      <vt:lpstr>Roboto</vt:lpstr>
      <vt:lpstr>Тема Office</vt:lpstr>
      <vt:lpstr>Лекция №1.  Формирование предметно-пространственной среды гостиниц и туристских комплексов. Современные принципы проектирования гостиничных зданий. </vt:lpstr>
      <vt:lpstr>Презентация PowerPoint</vt:lpstr>
      <vt:lpstr>1.Основные фонды гостиничных предприятий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 Современные принципы проектирования гостиничных зданий.</dc:title>
  <dc:creator>Анастасия Беркунова</dc:creator>
  <cp:lastModifiedBy>Учетная запись Майкрософт</cp:lastModifiedBy>
  <cp:revision>39</cp:revision>
  <dcterms:created xsi:type="dcterms:W3CDTF">2021-01-14T09:01:44Z</dcterms:created>
  <dcterms:modified xsi:type="dcterms:W3CDTF">2023-02-05T12:42:29Z</dcterms:modified>
</cp:coreProperties>
</file>